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5" r:id="rId3"/>
    <p:sldId id="260" r:id="rId4"/>
    <p:sldId id="269" r:id="rId5"/>
    <p:sldId id="292" r:id="rId6"/>
    <p:sldId id="293" r:id="rId7"/>
    <p:sldId id="294" r:id="rId8"/>
    <p:sldId id="261" r:id="rId9"/>
    <p:sldId id="270" r:id="rId10"/>
    <p:sldId id="262" r:id="rId11"/>
    <p:sldId id="271" r:id="rId12"/>
    <p:sldId id="295" r:id="rId13"/>
    <p:sldId id="263" r:id="rId14"/>
    <p:sldId id="272" r:id="rId15"/>
    <p:sldId id="290" r:id="rId16"/>
    <p:sldId id="291" r:id="rId17"/>
    <p:sldId id="264" r:id="rId18"/>
    <p:sldId id="296" r:id="rId19"/>
    <p:sldId id="273" r:id="rId20"/>
    <p:sldId id="297" r:id="rId21"/>
    <p:sldId id="288" r:id="rId22"/>
    <p:sldId id="298" r:id="rId23"/>
    <p:sldId id="265" r:id="rId24"/>
    <p:sldId id="289" r:id="rId2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国際交流員 韓国" initials="国際交流員" lastIdx="1" clrIdx="0">
    <p:extLst>
      <p:ext uri="{19B8F6BF-5375-455C-9EA6-DF929625EA0E}">
        <p15:presenceInfo xmlns:p15="http://schemas.microsoft.com/office/powerpoint/2012/main" userId="1c511698b5d7db6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C8F8"/>
    <a:srgbClr val="E70020"/>
    <a:srgbClr val="0070C0"/>
    <a:srgbClr val="FF5050"/>
    <a:srgbClr val="FC4000"/>
    <a:srgbClr val="FF7DE2"/>
    <a:srgbClr val="0D5CC8"/>
    <a:srgbClr val="3488F3"/>
    <a:srgbClr val="8AFAFE"/>
    <a:srgbClr val="FCFF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3" d="100"/>
          <a:sy n="63" d="100"/>
        </p:scale>
        <p:origin x="76" y="1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500A53-7DEA-4224-8977-4F40C1ACC6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305D253-6F3B-4D82-B75D-EB54AB231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2E1C02-0ADA-4BA9-B0FE-A75998726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D496D-A3C9-43CC-8711-41322457A8A9}" type="datetimeFigureOut">
              <a:rPr kumimoji="1" lang="ja-JP" altLang="en-US" smtClean="0"/>
              <a:t>2021/5/18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6BA459C-80E1-4504-B945-93D141B26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178F81-ED17-4F66-BAEF-CEF7502EB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665B2-4D09-4EEA-84AF-BDDC473879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1610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643B68-BE48-4666-9F4A-0DAF1DE35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ja-JP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E607DEE-AA36-4413-8230-D427E54444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A02B5DE-83E0-478C-97A8-5E809E245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D496D-A3C9-43CC-8711-41322457A8A9}" type="datetimeFigureOut">
              <a:rPr kumimoji="1" lang="ja-JP" altLang="en-US" smtClean="0"/>
              <a:t>2021/5/18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A1706BB-4F45-4A92-991D-A9BB3D967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7185DCB-D7E7-4647-9A62-83AEE3DC7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665B2-4D09-4EEA-84AF-BDDC473879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686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EE71EB3-FC58-414F-999E-2A1C463863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ja-JP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A31E788-7292-4B5D-A44D-049AE3FDF7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5279116-DF8D-4D62-9F1E-9A552DFCE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D496D-A3C9-43CC-8711-41322457A8A9}" type="datetimeFigureOut">
              <a:rPr kumimoji="1" lang="ja-JP" altLang="en-US" smtClean="0"/>
              <a:t>2021/5/18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D27ACF4-8517-4441-A0D5-BA81CE06F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CDF4247-CA19-4D4F-B0D9-3CBF71027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665B2-4D09-4EEA-84AF-BDDC473879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225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DCB99F-C982-4F82-B725-482CC41A5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B7974A7-C4F7-4349-8542-BE6E934F9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CAF006F-9510-49B1-97A5-2AC580F0D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D496D-A3C9-43CC-8711-41322457A8A9}" type="datetimeFigureOut">
              <a:rPr kumimoji="1" lang="ja-JP" altLang="en-US" smtClean="0"/>
              <a:t>2021/5/18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312110-6CA1-423C-853D-E4355D4AC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7D83F9D-FB44-4378-BE92-4A0061FA8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665B2-4D09-4EEA-84AF-BDDC473879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5041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12BE6C-C0C6-4A4F-97F7-894545113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0CF821E-D0A8-46B8-B619-449BC824F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8587F52-B6F9-4C54-A7F8-FA365C088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D496D-A3C9-43CC-8711-41322457A8A9}" type="datetimeFigureOut">
              <a:rPr kumimoji="1" lang="ja-JP" altLang="en-US" smtClean="0"/>
              <a:t>2021/5/18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65EB679-DC77-4032-AE7A-6E0F1AB2B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956128F-C35D-46BE-8CEB-7EE4549C0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665B2-4D09-4EEA-84AF-BDDC473879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9846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5BD982-7140-4E8C-BC79-20F1F6BBB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A9017F-E667-46C4-97C6-9B37AC090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AE186BD-2378-4628-BE22-33E001D53B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ja-JP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8A1DD2A-C625-4549-A152-D1D3BABAB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D496D-A3C9-43CC-8711-41322457A8A9}" type="datetimeFigureOut">
              <a:rPr kumimoji="1" lang="ja-JP" altLang="en-US" smtClean="0"/>
              <a:t>2021/5/18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6E4D21B-F409-4D31-8C41-E794E0A97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F119517-5237-4C60-AAA6-EB9BFFD03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665B2-4D09-4EEA-84AF-BDDC473879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8389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01980F-E735-4C91-B6D1-92C2EA45C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81518E4-3B6C-4254-8376-CCE81061BC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A00B4A1-2CF9-4485-ADB1-6154C9D6DC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ja-JP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8A5607E-A87F-4440-9CB2-8C93E0DD16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7DB7941-6DD1-4ED2-8ED5-4A7C250002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ja-JP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805C454-F7B4-4578-99E8-5149E8EDB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D496D-A3C9-43CC-8711-41322457A8A9}" type="datetimeFigureOut">
              <a:rPr kumimoji="1" lang="ja-JP" altLang="en-US" smtClean="0"/>
              <a:t>2021/5/18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56C6CF1-CFA7-4EC8-BEFC-BD1B7AB4E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55AA329-B4E3-42B3-8D94-A90F0899C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665B2-4D09-4EEA-84AF-BDDC473879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4712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994EEF-915C-4144-9B83-103819E67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241926E-9E5A-40A8-BD87-C96197D84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D496D-A3C9-43CC-8711-41322457A8A9}" type="datetimeFigureOut">
              <a:rPr kumimoji="1" lang="ja-JP" altLang="en-US" smtClean="0"/>
              <a:t>2021/5/18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9B0E2F0-0EB7-46BC-9BE5-137F36AAD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63B887E-FAAA-45FD-BE95-ABE936F5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665B2-4D09-4EEA-84AF-BDDC473879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050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645B976-68DC-474E-8162-5188661E9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D496D-A3C9-43CC-8711-41322457A8A9}" type="datetimeFigureOut">
              <a:rPr kumimoji="1" lang="ja-JP" altLang="en-US" smtClean="0"/>
              <a:t>2021/5/18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AB8A87A-DA08-49B2-8A76-9C9CFA000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80A075A-BF6F-479C-A611-BF58BB51A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665B2-4D09-4EEA-84AF-BDDC473879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2588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F64ADE-F6F4-4E44-BB54-4E0238962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D1126E9-2778-4BB0-BA8B-55B91A39F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9A46FB7-FE2B-4AA1-8197-97A558E77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8FC11F3-C4C8-4AAA-8853-EB27AF8F2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D496D-A3C9-43CC-8711-41322457A8A9}" type="datetimeFigureOut">
              <a:rPr kumimoji="1" lang="ja-JP" altLang="en-US" smtClean="0"/>
              <a:t>2021/5/18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55CD80A-B4B7-4C24-B3D9-76CD4E3B1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6C3282D-1B2B-4B58-8C60-9491BCBCB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665B2-4D09-4EEA-84AF-BDDC473879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703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011761-5533-490D-9CD5-68267C6FE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ja-JP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A786064D-D4B4-4790-A359-3596445860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ko-KR" altLang="en-US"/>
              <a:t>그림을 추가하려면 아이콘을 클릭하십시오</a:t>
            </a:r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A8E13BA-013A-4025-BF19-93BC25DAAC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41543E7-4F09-43CF-977C-ED9BA7712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D496D-A3C9-43CC-8711-41322457A8A9}" type="datetimeFigureOut">
              <a:rPr kumimoji="1" lang="ja-JP" altLang="en-US" smtClean="0"/>
              <a:t>2021/5/18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6DF7CAC-4080-41DA-AC7E-E260987C4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A3C0927-EA78-4D51-94B7-D2DBA7C04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665B2-4D09-4EEA-84AF-BDDC473879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1527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D60CC73-96C2-4741-93E0-E555353F5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6232983-F15D-49DA-B767-3636E4FB2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44291A6-82BE-4EA4-B5B2-DC5F6D9E6B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8D496D-A3C9-43CC-8711-41322457A8A9}" type="datetimeFigureOut">
              <a:rPr kumimoji="1" lang="ja-JP" altLang="en-US" smtClean="0"/>
              <a:t>2021/5/18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B5F7FFE-9952-4131-A8BF-346C03CB4D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A27C658-915E-4555-9060-FAA2EB577E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665B2-4D09-4EEA-84AF-BDDC473879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0663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그리기, 다채로운이(가) 표시된 사진&#10;&#10;자동 생성된 설명">
            <a:extLst>
              <a:ext uri="{FF2B5EF4-FFF2-40B4-BE49-F238E27FC236}">
                <a16:creationId xmlns:a16="http://schemas.microsoft.com/office/drawing/2014/main" id="{97FAC299-62E7-46B4-A455-B9DCC7A9D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59DA31A-480B-4BEF-B38B-13883AA99A68}"/>
              </a:ext>
            </a:extLst>
          </p:cNvPr>
          <p:cNvSpPr/>
          <p:nvPr/>
        </p:nvSpPr>
        <p:spPr>
          <a:xfrm>
            <a:off x="1132961" y="1222514"/>
            <a:ext cx="6321388" cy="13418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73551B2-D2C7-4008-B757-004171B3C304}"/>
              </a:ext>
            </a:extLst>
          </p:cNvPr>
          <p:cNvSpPr txBox="1"/>
          <p:nvPr/>
        </p:nvSpPr>
        <p:spPr>
          <a:xfrm>
            <a:off x="1990827" y="1170181"/>
            <a:ext cx="581704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b="1" dirty="0">
                <a:solidFill>
                  <a:schemeClr val="bg1"/>
                </a:solidFill>
              </a:rPr>
              <a:t>COLORFUL DAYS</a:t>
            </a:r>
          </a:p>
          <a:p>
            <a:r>
              <a:rPr lang="en-US" altLang="ja-JP" sz="4400" b="1" dirty="0">
                <a:solidFill>
                  <a:schemeClr val="bg1"/>
                </a:solidFill>
              </a:rPr>
              <a:t> COLORFUL DAEGU</a:t>
            </a:r>
            <a:endParaRPr kumimoji="1" lang="ja-JP" alt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C7236D4-CF8A-4379-AF19-BE6ECF9C1088}"/>
              </a:ext>
            </a:extLst>
          </p:cNvPr>
          <p:cNvSpPr/>
          <p:nvPr/>
        </p:nvSpPr>
        <p:spPr>
          <a:xfrm>
            <a:off x="7713154" y="5082140"/>
            <a:ext cx="4225106" cy="1597058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E979C5F-5A78-4A8F-A2D3-C19336EA3481}"/>
              </a:ext>
            </a:extLst>
          </p:cNvPr>
          <p:cNvSpPr txBox="1"/>
          <p:nvPr/>
        </p:nvSpPr>
        <p:spPr>
          <a:xfrm>
            <a:off x="8265460" y="5478869"/>
            <a:ext cx="36728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b="1" dirty="0">
                <a:solidFill>
                  <a:schemeClr val="bg1"/>
                </a:solidFill>
              </a:rPr>
              <a:t>문제해결과 컴퓨팅 </a:t>
            </a:r>
            <a:r>
              <a:rPr kumimoji="1" lang="en-US" altLang="ko-KR" b="1" dirty="0">
                <a:solidFill>
                  <a:schemeClr val="bg1"/>
                </a:solidFill>
              </a:rPr>
              <a:t>3</a:t>
            </a:r>
            <a:r>
              <a:rPr kumimoji="1" lang="ko-KR" altLang="en-US" b="1" dirty="0">
                <a:solidFill>
                  <a:schemeClr val="bg1"/>
                </a:solidFill>
              </a:rPr>
              <a:t>조</a:t>
            </a:r>
            <a:endParaRPr kumimoji="1" lang="en-US" altLang="ko-KR" b="1" dirty="0">
              <a:solidFill>
                <a:schemeClr val="bg1"/>
              </a:solidFill>
            </a:endParaRPr>
          </a:p>
          <a:p>
            <a:pPr algn="r"/>
            <a:r>
              <a:rPr kumimoji="1" lang="ko-KR" altLang="en-US" b="1" dirty="0">
                <a:solidFill>
                  <a:schemeClr val="bg1"/>
                </a:solidFill>
              </a:rPr>
              <a:t>조장 박인수</a:t>
            </a:r>
            <a:endParaRPr kumimoji="1" lang="en-US" altLang="ko-KR" b="1" dirty="0">
              <a:solidFill>
                <a:schemeClr val="bg1"/>
              </a:solidFill>
            </a:endParaRPr>
          </a:p>
          <a:p>
            <a:pPr algn="r"/>
            <a:r>
              <a:rPr lang="ko-KR" altLang="en-US" b="1" dirty="0">
                <a:solidFill>
                  <a:schemeClr val="bg1"/>
                </a:solidFill>
              </a:rPr>
              <a:t>조원 김하늘 </a:t>
            </a:r>
            <a:r>
              <a:rPr lang="ko-KR" altLang="en-US" b="1" dirty="0" err="1">
                <a:solidFill>
                  <a:schemeClr val="bg1"/>
                </a:solidFill>
              </a:rPr>
              <a:t>박규민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</a:rPr>
              <a:t>조진성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</a:rPr>
              <a:t>김효곤</a:t>
            </a:r>
            <a:endParaRPr kumimoji="1" lang="en-US" altLang="ko-KR" b="1" dirty="0">
              <a:solidFill>
                <a:schemeClr val="bg1"/>
              </a:solidFill>
            </a:endParaRPr>
          </a:p>
          <a:p>
            <a:pPr algn="r"/>
            <a:endParaRPr kumimoji="1" lang="ja-JP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376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FA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D260A09-9ACA-4329-B0F4-990B9305505F}"/>
              </a:ext>
            </a:extLst>
          </p:cNvPr>
          <p:cNvGrpSpPr/>
          <p:nvPr/>
        </p:nvGrpSpPr>
        <p:grpSpPr>
          <a:xfrm>
            <a:off x="437321" y="318053"/>
            <a:ext cx="2087751" cy="646331"/>
            <a:chOff x="437321" y="318053"/>
            <a:chExt cx="2087751" cy="646331"/>
          </a:xfrm>
        </p:grpSpPr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048B7D49-FA58-4449-8235-62134CA2C72A}"/>
                </a:ext>
              </a:extLst>
            </p:cNvPr>
            <p:cNvSpPr txBox="1"/>
            <p:nvPr/>
          </p:nvSpPr>
          <p:spPr>
            <a:xfrm>
              <a:off x="1519669" y="318053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문화</a:t>
              </a:r>
              <a:endParaRPr kumimoji="1" lang="ja-JP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0693F156-7C42-417B-A3D0-6AB481CF51C8}"/>
                </a:ext>
              </a:extLst>
            </p:cNvPr>
            <p:cNvSpPr txBox="1"/>
            <p:nvPr/>
          </p:nvSpPr>
          <p:spPr>
            <a:xfrm>
              <a:off x="437321" y="318053"/>
              <a:ext cx="10823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# 3, </a:t>
              </a:r>
              <a:endParaRPr kumimoji="1" lang="ja-JP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A922237-952F-413E-AA92-1F5F6A6DC814}"/>
              </a:ext>
            </a:extLst>
          </p:cNvPr>
          <p:cNvSpPr txBox="1"/>
          <p:nvPr/>
        </p:nvSpPr>
        <p:spPr>
          <a:xfrm>
            <a:off x="1019135" y="964384"/>
            <a:ext cx="6274475" cy="4293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7300" b="1" dirty="0"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C</a:t>
            </a:r>
            <a:r>
              <a:rPr kumimoji="1" lang="en-US" altLang="ja-JP" sz="10000" b="1" dirty="0"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ulture</a:t>
            </a:r>
            <a:endParaRPr kumimoji="1" lang="ja-JP" altLang="en-US" sz="10000" b="1" dirty="0"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74377EB-966A-47F6-8E73-EA6EBAF5DE82}"/>
              </a:ext>
            </a:extLst>
          </p:cNvPr>
          <p:cNvSpPr/>
          <p:nvPr/>
        </p:nvSpPr>
        <p:spPr>
          <a:xfrm>
            <a:off x="9733280" y="0"/>
            <a:ext cx="1107440" cy="1117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6746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311134D-BB3C-415F-B9A7-A10F3DAF6C20}"/>
              </a:ext>
            </a:extLst>
          </p:cNvPr>
          <p:cNvSpPr/>
          <p:nvPr/>
        </p:nvSpPr>
        <p:spPr>
          <a:xfrm>
            <a:off x="0" y="0"/>
            <a:ext cx="12192000" cy="172277"/>
          </a:xfrm>
          <a:prstGeom prst="rect">
            <a:avLst/>
          </a:prstGeom>
          <a:solidFill>
            <a:srgbClr val="8AF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0080839-9914-46BC-B6D3-29BF01339B52}"/>
              </a:ext>
            </a:extLst>
          </p:cNvPr>
          <p:cNvSpPr/>
          <p:nvPr/>
        </p:nvSpPr>
        <p:spPr>
          <a:xfrm>
            <a:off x="10402957" y="6825533"/>
            <a:ext cx="1391478" cy="45719"/>
          </a:xfrm>
          <a:prstGeom prst="rect">
            <a:avLst/>
          </a:prstGeom>
          <a:solidFill>
            <a:srgbClr val="8AF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4F04466-8552-4612-9ED1-B3F4B3413A51}"/>
              </a:ext>
            </a:extLst>
          </p:cNvPr>
          <p:cNvSpPr txBox="1"/>
          <p:nvPr/>
        </p:nvSpPr>
        <p:spPr>
          <a:xfrm>
            <a:off x="304800" y="344557"/>
            <a:ext cx="69621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세계 속의 패션 도시 대구</a:t>
            </a:r>
            <a:endParaRPr lang="ja-JP" altLang="en-US" sz="4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15BEA5C-EF64-4839-808E-62989A8C5DA5}"/>
              </a:ext>
            </a:extLst>
          </p:cNvPr>
          <p:cNvSpPr txBox="1"/>
          <p:nvPr/>
        </p:nvSpPr>
        <p:spPr>
          <a:xfrm>
            <a:off x="1370552" y="1797784"/>
            <a:ext cx="441048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조선시대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대 시장 중 하나인 대구 서문시장은 섬유 유통의 중심지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</a:p>
          <a:p>
            <a:pPr algn="just"/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/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일제시대 제사공장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6 · 70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년대 대구 성서공단 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/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/>
            <a:r>
              <a:rPr lang="ko-KR" altLang="en-US" sz="2000" b="1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그 후 대구는 우리나라 섬유 공업의 중심지로 자리 잡았고</a:t>
            </a:r>
            <a:r>
              <a:rPr lang="en-US" altLang="ko-KR" sz="2000" b="1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70</a:t>
            </a:r>
            <a:r>
              <a:rPr lang="ko-KR" altLang="en-US" sz="2000" b="1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년대는 수출 발전</a:t>
            </a:r>
            <a:endParaRPr lang="en-US" altLang="ko-KR" sz="2000" b="1" i="0" dirty="0">
              <a:solidFill>
                <a:srgbClr val="333333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endParaRPr lang="en-US" altLang="ko-KR" sz="2000" b="1" i="0" dirty="0">
              <a:solidFill>
                <a:srgbClr val="333333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2000" b="1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경상북도가 면화와 누에고치의 주산지</a:t>
            </a:r>
            <a:r>
              <a:rPr lang="en-US" altLang="ko-KR" sz="2000" b="1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+ </a:t>
            </a:r>
            <a:r>
              <a:rPr lang="ko-KR" altLang="en-US" sz="2000" b="1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인구가 많아 공장에서 일할 수 있는 노동력이 풍부했기 때문</a:t>
            </a:r>
            <a:br>
              <a:rPr lang="ko-KR" altLang="en-US" sz="2000" b="1" dirty="0"/>
            </a:br>
            <a:endParaRPr lang="en-US" altLang="ko-KR" sz="2000" b="1" dirty="0"/>
          </a:p>
          <a:p>
            <a:pPr algn="l"/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대구섬유 축제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봄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가을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algn="just"/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A340FC-A5BC-4098-A63F-80A73BDDD3EF}"/>
              </a:ext>
            </a:extLst>
          </p:cNvPr>
          <p:cNvSpPr/>
          <p:nvPr/>
        </p:nvSpPr>
        <p:spPr>
          <a:xfrm>
            <a:off x="7061200" y="1188010"/>
            <a:ext cx="4197128" cy="4643830"/>
          </a:xfrm>
          <a:prstGeom prst="rect">
            <a:avLst/>
          </a:prstGeom>
          <a:solidFill>
            <a:srgbClr val="8AF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사람, 입은이(가) 표시된 사진&#10;&#10;자동 생성된 설명">
            <a:extLst>
              <a:ext uri="{FF2B5EF4-FFF2-40B4-BE49-F238E27FC236}">
                <a16:creationId xmlns:a16="http://schemas.microsoft.com/office/drawing/2014/main" id="{B7009EEB-19C2-4DCC-A3BD-8B1836C10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0" y="1578203"/>
            <a:ext cx="3190240" cy="478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26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311134D-BB3C-415F-B9A7-A10F3DAF6C20}"/>
              </a:ext>
            </a:extLst>
          </p:cNvPr>
          <p:cNvSpPr/>
          <p:nvPr/>
        </p:nvSpPr>
        <p:spPr>
          <a:xfrm>
            <a:off x="0" y="0"/>
            <a:ext cx="12192000" cy="172277"/>
          </a:xfrm>
          <a:prstGeom prst="rect">
            <a:avLst/>
          </a:prstGeom>
          <a:solidFill>
            <a:srgbClr val="8AF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0080839-9914-46BC-B6D3-29BF01339B52}"/>
              </a:ext>
            </a:extLst>
          </p:cNvPr>
          <p:cNvSpPr/>
          <p:nvPr/>
        </p:nvSpPr>
        <p:spPr>
          <a:xfrm>
            <a:off x="10402957" y="6825533"/>
            <a:ext cx="1391478" cy="45719"/>
          </a:xfrm>
          <a:prstGeom prst="rect">
            <a:avLst/>
          </a:prstGeom>
          <a:solidFill>
            <a:srgbClr val="8AF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4F04466-8552-4612-9ED1-B3F4B3413A51}"/>
              </a:ext>
            </a:extLst>
          </p:cNvPr>
          <p:cNvSpPr txBox="1"/>
          <p:nvPr/>
        </p:nvSpPr>
        <p:spPr>
          <a:xfrm>
            <a:off x="304800" y="344557"/>
            <a:ext cx="59330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스포츠 선진도시 대구</a:t>
            </a:r>
            <a:endParaRPr lang="ja-JP" altLang="en-US" sz="4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A340FC-A5BC-4098-A63F-80A73BDDD3EF}"/>
              </a:ext>
            </a:extLst>
          </p:cNvPr>
          <p:cNvSpPr/>
          <p:nvPr/>
        </p:nvSpPr>
        <p:spPr>
          <a:xfrm>
            <a:off x="304800" y="1990650"/>
            <a:ext cx="4197128" cy="4643830"/>
          </a:xfrm>
          <a:prstGeom prst="rect">
            <a:avLst/>
          </a:prstGeom>
          <a:solidFill>
            <a:srgbClr val="8AF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잔디, 건물, 실외, 경기장이(가) 표시된 사진&#10;&#10;자동 생성된 설명">
            <a:extLst>
              <a:ext uri="{FF2B5EF4-FFF2-40B4-BE49-F238E27FC236}">
                <a16:creationId xmlns:a16="http://schemas.microsoft.com/office/drawing/2014/main" id="{38006F34-B55C-4028-8641-CE0F34D628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68"/>
          <a:stretch/>
        </p:blipFill>
        <p:spPr>
          <a:xfrm>
            <a:off x="4875603" y="851409"/>
            <a:ext cx="6861784" cy="5662034"/>
          </a:xfrm>
          <a:prstGeom prst="rect">
            <a:avLst/>
          </a:prstGeom>
        </p:spPr>
      </p:pic>
      <p:pic>
        <p:nvPicPr>
          <p:cNvPr id="10" name="그림 9" descr="사람, 스포츠, 플레이어, 그룹이(가) 표시된 사진&#10;&#10;자동 생성된 설명">
            <a:extLst>
              <a:ext uri="{FF2B5EF4-FFF2-40B4-BE49-F238E27FC236}">
                <a16:creationId xmlns:a16="http://schemas.microsoft.com/office/drawing/2014/main" id="{C10B75C2-0F36-43C0-8327-A29BF37C5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33" y="1505267"/>
            <a:ext cx="3238500" cy="4867275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D53C609D-E9AD-47A3-83C1-4F9C4EE083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690" y="1055756"/>
            <a:ext cx="5178267" cy="2406371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15BEA5C-EF64-4839-808E-62989A8C5DA5}"/>
              </a:ext>
            </a:extLst>
          </p:cNvPr>
          <p:cNvSpPr txBox="1"/>
          <p:nvPr/>
        </p:nvSpPr>
        <p:spPr>
          <a:xfrm>
            <a:off x="7720403" y="4331154"/>
            <a:ext cx="52225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b="1" dirty="0">
                <a:solidFill>
                  <a:schemeClr val="bg1"/>
                </a:solidFill>
              </a:rPr>
              <a:t>삼성 라이온즈 연고 지역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just"/>
            <a:endParaRPr kumimoji="1" lang="en-US" altLang="ja-JP" sz="2000" b="1" dirty="0">
              <a:solidFill>
                <a:schemeClr val="bg1"/>
              </a:solidFill>
            </a:endParaRPr>
          </a:p>
          <a:p>
            <a:pPr algn="just"/>
            <a:r>
              <a:rPr kumimoji="1" lang="en-US" altLang="ja-JP" sz="2000" b="1" dirty="0">
                <a:solidFill>
                  <a:schemeClr val="bg1"/>
                </a:solidFill>
              </a:rPr>
              <a:t>FC</a:t>
            </a:r>
            <a:r>
              <a:rPr kumimoji="1" lang="ko-KR" altLang="en-US" sz="2000" b="1" dirty="0">
                <a:solidFill>
                  <a:schemeClr val="bg1"/>
                </a:solidFill>
              </a:rPr>
              <a:t>대구</a:t>
            </a:r>
            <a:endParaRPr kumimoji="1" lang="en-US" altLang="ko-KR" sz="2000" b="1" dirty="0">
              <a:solidFill>
                <a:schemeClr val="bg1"/>
              </a:solidFill>
            </a:endParaRPr>
          </a:p>
          <a:p>
            <a:pPr algn="just"/>
            <a:endParaRPr lang="en-US" altLang="ja-JP" sz="2000" b="1" dirty="0">
              <a:solidFill>
                <a:schemeClr val="bg1"/>
              </a:solidFill>
            </a:endParaRPr>
          </a:p>
          <a:p>
            <a:pPr algn="just"/>
            <a:r>
              <a:rPr lang="en-US" altLang="ja-JP" sz="2000" b="1" dirty="0">
                <a:solidFill>
                  <a:schemeClr val="bg1"/>
                </a:solidFill>
              </a:rPr>
              <a:t>2011</a:t>
            </a:r>
            <a:r>
              <a:rPr lang="ja-JP" altLang="en-US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</a:rPr>
              <a:t>세계 육상선수권대회 개최</a:t>
            </a:r>
            <a:endParaRPr kumimoji="1" lang="en-US" altLang="ja-JP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973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8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0E944CAD-1F22-4364-8570-AA283C13B1E2}"/>
              </a:ext>
            </a:extLst>
          </p:cNvPr>
          <p:cNvGrpSpPr/>
          <p:nvPr/>
        </p:nvGrpSpPr>
        <p:grpSpPr>
          <a:xfrm>
            <a:off x="437321" y="318053"/>
            <a:ext cx="2498120" cy="646331"/>
            <a:chOff x="437321" y="318053"/>
            <a:chExt cx="2498120" cy="646331"/>
          </a:xfrm>
        </p:grpSpPr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4C568D11-53DF-41C1-9802-12208656925D}"/>
                </a:ext>
              </a:extLst>
            </p:cNvPr>
            <p:cNvSpPr txBox="1"/>
            <p:nvPr/>
          </p:nvSpPr>
          <p:spPr>
            <a:xfrm>
              <a:off x="1519669" y="318053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200" b="1" dirty="0">
                  <a:solidFill>
                    <a:schemeClr val="bg1"/>
                  </a:solidFill>
                </a:rPr>
                <a:t>관광지</a:t>
              </a:r>
              <a:endParaRPr kumimoji="1" lang="ja-JP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1EFC7CDB-A7F4-46DC-9929-C690E41B9CFA}"/>
                </a:ext>
              </a:extLst>
            </p:cNvPr>
            <p:cNvSpPr txBox="1"/>
            <p:nvPr/>
          </p:nvSpPr>
          <p:spPr>
            <a:xfrm>
              <a:off x="437321" y="318053"/>
              <a:ext cx="10823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600" b="1" dirty="0">
                  <a:solidFill>
                    <a:schemeClr val="bg1"/>
                  </a:solidFill>
                </a:rPr>
                <a:t># 4, </a:t>
              </a:r>
              <a:endParaRPr kumimoji="1" lang="ja-JP" altLang="en-US" sz="3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1787E06-1D4C-4858-BBD5-30C4E79C5C42}"/>
              </a:ext>
            </a:extLst>
          </p:cNvPr>
          <p:cNvSpPr txBox="1"/>
          <p:nvPr/>
        </p:nvSpPr>
        <p:spPr>
          <a:xfrm>
            <a:off x="4420899" y="1689738"/>
            <a:ext cx="4134465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700" b="1" dirty="0">
                <a:solidFill>
                  <a:schemeClr val="bg1">
                    <a:alpha val="90000"/>
                  </a:schemeClr>
                </a:solidFill>
              </a:rPr>
              <a:t>S</a:t>
            </a:r>
            <a:r>
              <a:rPr lang="en-US" altLang="ja-JP" sz="10000" b="1" dirty="0">
                <a:solidFill>
                  <a:schemeClr val="bg1">
                    <a:alpha val="90000"/>
                  </a:schemeClr>
                </a:solidFill>
              </a:rPr>
              <a:t>ite</a:t>
            </a:r>
            <a:endParaRPr kumimoji="1" lang="ja-JP" altLang="en-US" sz="10000" b="1" dirty="0">
              <a:solidFill>
                <a:schemeClr val="bg1">
                  <a:alpha val="90000"/>
                </a:schemeClr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31AFBF2-4F96-4F12-A613-1AA916F08C06}"/>
              </a:ext>
            </a:extLst>
          </p:cNvPr>
          <p:cNvSpPr/>
          <p:nvPr/>
        </p:nvSpPr>
        <p:spPr>
          <a:xfrm>
            <a:off x="9733280" y="0"/>
            <a:ext cx="1107440" cy="111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2336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B5F55B9-FFF2-4C0E-9226-2C7E8AC7817C}"/>
              </a:ext>
            </a:extLst>
          </p:cNvPr>
          <p:cNvSpPr/>
          <p:nvPr/>
        </p:nvSpPr>
        <p:spPr>
          <a:xfrm>
            <a:off x="7238391" y="875151"/>
            <a:ext cx="4773596" cy="5107698"/>
          </a:xfrm>
          <a:prstGeom prst="rect">
            <a:avLst/>
          </a:prstGeom>
          <a:solidFill>
            <a:srgbClr val="3488F3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311134D-BB3C-415F-B9A7-A10F3DAF6C20}"/>
              </a:ext>
            </a:extLst>
          </p:cNvPr>
          <p:cNvSpPr/>
          <p:nvPr/>
        </p:nvSpPr>
        <p:spPr>
          <a:xfrm>
            <a:off x="0" y="0"/>
            <a:ext cx="12192000" cy="172277"/>
          </a:xfrm>
          <a:prstGeom prst="rect">
            <a:avLst/>
          </a:prstGeom>
          <a:solidFill>
            <a:srgbClr val="3488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0080839-9914-46BC-B6D3-29BF01339B52}"/>
              </a:ext>
            </a:extLst>
          </p:cNvPr>
          <p:cNvSpPr/>
          <p:nvPr/>
        </p:nvSpPr>
        <p:spPr>
          <a:xfrm>
            <a:off x="10402957" y="6825533"/>
            <a:ext cx="1391478" cy="45719"/>
          </a:xfrm>
          <a:prstGeom prst="rect">
            <a:avLst/>
          </a:prstGeom>
          <a:solidFill>
            <a:srgbClr val="3488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4F04466-8552-4612-9ED1-B3F4B3413A51}"/>
              </a:ext>
            </a:extLst>
          </p:cNvPr>
          <p:cNvSpPr txBox="1"/>
          <p:nvPr/>
        </p:nvSpPr>
        <p:spPr>
          <a:xfrm>
            <a:off x="304800" y="344557"/>
            <a:ext cx="31341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강정고령보</a:t>
            </a:r>
            <a:endParaRPr lang="ja-JP" altLang="en-US" sz="4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15BEA5C-EF64-4839-808E-62989A8C5DA5}"/>
              </a:ext>
            </a:extLst>
          </p:cNvPr>
          <p:cNvSpPr txBox="1"/>
          <p:nvPr/>
        </p:nvSpPr>
        <p:spPr>
          <a:xfrm>
            <a:off x="245884" y="1371396"/>
            <a:ext cx="5222542" cy="4998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b="1" i="0" dirty="0">
                <a:solidFill>
                  <a:srgbClr val="000000"/>
                </a:solidFill>
                <a:effectLst/>
                <a:latin typeface="Noto Sans KR"/>
              </a:rPr>
              <a:t> 물과 자연과 문화가 오롯이 담긴 건축예술품 강과 물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KR"/>
              </a:rPr>
              <a:t>,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KR"/>
              </a:rPr>
              <a:t>자연을 모티브로 건축한 </a:t>
            </a:r>
            <a:r>
              <a:rPr lang="ko-KR" altLang="en-US" b="1" i="0" dirty="0" err="1">
                <a:solidFill>
                  <a:srgbClr val="000000"/>
                </a:solidFill>
                <a:effectLst/>
                <a:latin typeface="Noto Sans KR"/>
              </a:rPr>
              <a:t>디아크는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KR"/>
              </a:rPr>
              <a:t> 예술적인 외관으로 사랑 받는다 </a:t>
            </a:r>
            <a:endParaRPr lang="en-US" altLang="ko-KR" b="1" i="0" dirty="0">
              <a:solidFill>
                <a:srgbClr val="000000"/>
              </a:solidFill>
              <a:effectLst/>
              <a:latin typeface="Noto Sans KR"/>
            </a:endParaRPr>
          </a:p>
          <a:p>
            <a:pPr algn="just">
              <a:lnSpc>
                <a:spcPct val="200000"/>
              </a:lnSpc>
            </a:pPr>
            <a:r>
              <a:rPr lang="ko-KR" altLang="en-US" b="1" i="0" dirty="0" err="1">
                <a:solidFill>
                  <a:srgbClr val="000000"/>
                </a:solidFill>
                <a:effectLst/>
                <a:latin typeface="Noto Sans KR"/>
              </a:rPr>
              <a:t>디아크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KR"/>
              </a:rPr>
              <a:t> 주변으로 조성된 </a:t>
            </a:r>
            <a:r>
              <a:rPr lang="ko-KR" altLang="en-US" b="1" i="0" dirty="0" err="1">
                <a:solidFill>
                  <a:srgbClr val="000000"/>
                </a:solidFill>
                <a:effectLst/>
                <a:latin typeface="Noto Sans KR"/>
              </a:rPr>
              <a:t>수변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KR"/>
              </a:rPr>
              <a:t> 공간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KR"/>
              </a:rPr>
              <a:t>,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KR"/>
              </a:rPr>
              <a:t>자전거길은 주민의 녹색쉼터로 활용</a:t>
            </a:r>
            <a:endParaRPr lang="en-US" altLang="ko-KR" b="1" i="0" dirty="0">
              <a:solidFill>
                <a:srgbClr val="000000"/>
              </a:solidFill>
              <a:effectLst/>
              <a:latin typeface="Noto Sans KR"/>
            </a:endParaRPr>
          </a:p>
          <a:p>
            <a:pPr algn="just">
              <a:lnSpc>
                <a:spcPct val="200000"/>
              </a:lnSpc>
            </a:pP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 (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…)</a:t>
            </a:r>
            <a:r>
              <a:rPr lang="ko-KR" altLang="en-US" b="0" i="0" dirty="0" err="1">
                <a:solidFill>
                  <a:srgbClr val="24292E"/>
                </a:solidFill>
                <a:effectLst/>
                <a:latin typeface="-apple-system"/>
              </a:rPr>
              <a:t>강정보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 같은 경우에는 텐트를 칠 수 있는 캠핑장 </a:t>
            </a:r>
            <a:r>
              <a:rPr lang="ko-KR" altLang="en-US" b="0" i="0" dirty="0" err="1">
                <a:solidFill>
                  <a:srgbClr val="24292E"/>
                </a:solidFill>
                <a:effectLst/>
                <a:latin typeface="-apple-system"/>
              </a:rPr>
              <a:t>같은게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 있어서 놀기 좋아 보이더라고요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. (…)</a:t>
            </a:r>
            <a:r>
              <a:rPr lang="ko-KR" altLang="en-US" b="0" i="0" dirty="0" err="1">
                <a:solidFill>
                  <a:srgbClr val="24292E"/>
                </a:solidFill>
                <a:effectLst/>
                <a:latin typeface="-apple-system"/>
              </a:rPr>
              <a:t>캠핑가는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 것도 있었고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바이크도 타면서 놀 수 있어서 놀기 좋아 보입니다</a:t>
            </a:r>
            <a:endParaRPr kumimoji="1" lang="en-US" altLang="ja-JP" b="1" dirty="0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7" name="그림 6" descr="하늘, 실외이(가) 표시된 사진&#10;&#10;자동 생성된 설명">
            <a:extLst>
              <a:ext uri="{FF2B5EF4-FFF2-40B4-BE49-F238E27FC236}">
                <a16:creationId xmlns:a16="http://schemas.microsoft.com/office/drawing/2014/main" id="{4894F174-362A-4C93-8BF2-0E3D341A8D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838" y="1052443"/>
            <a:ext cx="4387390" cy="2917614"/>
          </a:xfrm>
          <a:prstGeom prst="rect">
            <a:avLst/>
          </a:prstGeom>
        </p:spPr>
      </p:pic>
      <p:pic>
        <p:nvPicPr>
          <p:cNvPr id="8" name="그림 7" descr="하늘, 파란색, 항공기이(가) 표시된 사진&#10;&#10;자동 생성된 설명">
            <a:extLst>
              <a:ext uri="{FF2B5EF4-FFF2-40B4-BE49-F238E27FC236}">
                <a16:creationId xmlns:a16="http://schemas.microsoft.com/office/drawing/2014/main" id="{40745708-1967-49F4-A5CB-5495AB310E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789" y="3429000"/>
            <a:ext cx="48768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63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B358BEA-D26B-4603-9F71-5AC8DABA99A2}"/>
              </a:ext>
            </a:extLst>
          </p:cNvPr>
          <p:cNvSpPr/>
          <p:nvPr/>
        </p:nvSpPr>
        <p:spPr>
          <a:xfrm>
            <a:off x="320204" y="945523"/>
            <a:ext cx="4773596" cy="5107698"/>
          </a:xfrm>
          <a:prstGeom prst="rect">
            <a:avLst/>
          </a:prstGeom>
          <a:solidFill>
            <a:srgbClr val="3488F3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311134D-BB3C-415F-B9A7-A10F3DAF6C20}"/>
              </a:ext>
            </a:extLst>
          </p:cNvPr>
          <p:cNvSpPr/>
          <p:nvPr/>
        </p:nvSpPr>
        <p:spPr>
          <a:xfrm>
            <a:off x="0" y="0"/>
            <a:ext cx="12192000" cy="172277"/>
          </a:xfrm>
          <a:prstGeom prst="rect">
            <a:avLst/>
          </a:prstGeom>
          <a:solidFill>
            <a:srgbClr val="3488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0080839-9914-46BC-B6D3-29BF01339B52}"/>
              </a:ext>
            </a:extLst>
          </p:cNvPr>
          <p:cNvSpPr/>
          <p:nvPr/>
        </p:nvSpPr>
        <p:spPr>
          <a:xfrm>
            <a:off x="10402957" y="6825533"/>
            <a:ext cx="1391478" cy="45719"/>
          </a:xfrm>
          <a:prstGeom prst="rect">
            <a:avLst/>
          </a:prstGeom>
          <a:solidFill>
            <a:srgbClr val="3488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4F04466-8552-4612-9ED1-B3F4B3413A51}"/>
              </a:ext>
            </a:extLst>
          </p:cNvPr>
          <p:cNvSpPr txBox="1"/>
          <p:nvPr/>
        </p:nvSpPr>
        <p:spPr>
          <a:xfrm>
            <a:off x="6431748" y="650536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두류공원</a:t>
            </a:r>
            <a:endParaRPr lang="ja-JP" altLang="en-US" sz="4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그림 7" descr="실외, 옅은이(가) 표시된 사진&#10;&#10;자동 생성된 설명">
            <a:extLst>
              <a:ext uri="{FF2B5EF4-FFF2-40B4-BE49-F238E27FC236}">
                <a16:creationId xmlns:a16="http://schemas.microsoft.com/office/drawing/2014/main" id="{EEF4A398-F8DB-4567-A6C1-29F0D5367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296" y="1630385"/>
            <a:ext cx="4762500" cy="3171825"/>
          </a:xfrm>
          <a:prstGeom prst="rect">
            <a:avLst/>
          </a:prstGeom>
        </p:spPr>
      </p:pic>
      <p:pic>
        <p:nvPicPr>
          <p:cNvPr id="9" name="그림 8" descr="실외, 밤, 옅은이(가) 표시된 사진&#10;&#10;자동 생성된 설명">
            <a:extLst>
              <a:ext uri="{FF2B5EF4-FFF2-40B4-BE49-F238E27FC236}">
                <a16:creationId xmlns:a16="http://schemas.microsoft.com/office/drawing/2014/main" id="{C75A997C-C3BC-46AD-B3E9-BB1F81DFF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50" y="545308"/>
            <a:ext cx="4286250" cy="2857500"/>
          </a:xfrm>
          <a:prstGeom prst="rect">
            <a:avLst/>
          </a:prstGeom>
        </p:spPr>
      </p:pic>
      <p:pic>
        <p:nvPicPr>
          <p:cNvPr id="7" name="그림 6" descr="텍스트, 실외, 옅은, 어두운이(가) 표시된 사진&#10;&#10;자동 생성된 설명">
            <a:extLst>
              <a:ext uri="{FF2B5EF4-FFF2-40B4-BE49-F238E27FC236}">
                <a16:creationId xmlns:a16="http://schemas.microsoft.com/office/drawing/2014/main" id="{85496AC3-958C-41B1-BDAD-287141EEA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050" y="2118359"/>
            <a:ext cx="6667500" cy="44481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F2F880-B93E-4F22-922B-0DF1964EA3B5}"/>
              </a:ext>
            </a:extLst>
          </p:cNvPr>
          <p:cNvSpPr txBox="1"/>
          <p:nvPr/>
        </p:nvSpPr>
        <p:spPr>
          <a:xfrm>
            <a:off x="2360403" y="2150342"/>
            <a:ext cx="5466794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0" i="0" dirty="0">
                <a:solidFill>
                  <a:schemeClr val="bg1"/>
                </a:solidFill>
                <a:effectLst/>
                <a:latin typeface="-apple-system"/>
              </a:rPr>
              <a:t>(…) </a:t>
            </a:r>
            <a:r>
              <a:rPr lang="ko-KR" altLang="en-US" b="0" i="0" dirty="0" err="1">
                <a:solidFill>
                  <a:schemeClr val="bg1"/>
                </a:solidFill>
                <a:effectLst/>
                <a:latin typeface="-apple-system"/>
              </a:rPr>
              <a:t>두류공원야외음악당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-apple-system"/>
              </a:rPr>
              <a:t> 같은 경우에는 코로나 전에 돗자리 피면서 단체로 음식을 먹으면서 그리고 다른 사람들과 모여 피크닉을 하기 좋은 </a:t>
            </a:r>
            <a:r>
              <a:rPr lang="ko-KR" altLang="en-US" b="0" i="0" dirty="0" err="1">
                <a:solidFill>
                  <a:schemeClr val="bg1"/>
                </a:solidFill>
                <a:effectLst/>
                <a:latin typeface="-apple-system"/>
              </a:rPr>
              <a:t>곳이었어서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-apple-system"/>
              </a:rPr>
              <a:t> </a:t>
            </a:r>
            <a:endParaRPr lang="en-US" altLang="ko-KR" b="0" i="0" dirty="0">
              <a:solidFill>
                <a:schemeClr val="bg1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chemeClr val="bg1"/>
                </a:solidFill>
                <a:effectLst/>
                <a:latin typeface="-apple-system"/>
              </a:rPr>
              <a:t>조금 </a:t>
            </a:r>
            <a:r>
              <a:rPr lang="ko-KR" altLang="en-US" b="0" i="0" dirty="0" err="1">
                <a:solidFill>
                  <a:schemeClr val="bg1"/>
                </a:solidFill>
                <a:effectLst/>
                <a:latin typeface="-apple-system"/>
              </a:rPr>
              <a:t>자랑할만한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-apple-system"/>
              </a:rPr>
              <a:t> 곳이라 생각합니다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-apple-system"/>
              </a:rPr>
              <a:t>(…)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473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5286260-687B-40A8-9E9A-6B5E3029BCB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4723"/>
            <a:ext cx="6966585" cy="420138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E72AF5B-4307-43DA-9A86-F96A88570198}"/>
              </a:ext>
            </a:extLst>
          </p:cNvPr>
          <p:cNvSpPr/>
          <p:nvPr/>
        </p:nvSpPr>
        <p:spPr>
          <a:xfrm>
            <a:off x="7113604" y="698500"/>
            <a:ext cx="4773596" cy="5107698"/>
          </a:xfrm>
          <a:prstGeom prst="rect">
            <a:avLst/>
          </a:prstGeom>
          <a:solidFill>
            <a:srgbClr val="3488F3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311134D-BB3C-415F-B9A7-A10F3DAF6C20}"/>
              </a:ext>
            </a:extLst>
          </p:cNvPr>
          <p:cNvSpPr/>
          <p:nvPr/>
        </p:nvSpPr>
        <p:spPr>
          <a:xfrm>
            <a:off x="0" y="0"/>
            <a:ext cx="12192000" cy="172277"/>
          </a:xfrm>
          <a:prstGeom prst="rect">
            <a:avLst/>
          </a:prstGeom>
          <a:solidFill>
            <a:srgbClr val="3488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0080839-9914-46BC-B6D3-29BF01339B52}"/>
              </a:ext>
            </a:extLst>
          </p:cNvPr>
          <p:cNvSpPr/>
          <p:nvPr/>
        </p:nvSpPr>
        <p:spPr>
          <a:xfrm>
            <a:off x="10402957" y="6825533"/>
            <a:ext cx="1391478" cy="45719"/>
          </a:xfrm>
          <a:prstGeom prst="rect">
            <a:avLst/>
          </a:prstGeom>
          <a:solidFill>
            <a:srgbClr val="3488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4F04466-8552-4612-9ED1-B3F4B3413A51}"/>
              </a:ext>
            </a:extLst>
          </p:cNvPr>
          <p:cNvSpPr txBox="1"/>
          <p:nvPr/>
        </p:nvSpPr>
        <p:spPr>
          <a:xfrm>
            <a:off x="304800" y="344557"/>
            <a:ext cx="31341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근대화거리</a:t>
            </a:r>
            <a:endParaRPr lang="ja-JP" altLang="en-US" sz="4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15BEA5C-EF64-4839-808E-62989A8C5DA5}"/>
              </a:ext>
            </a:extLst>
          </p:cNvPr>
          <p:cNvSpPr txBox="1"/>
          <p:nvPr/>
        </p:nvSpPr>
        <p:spPr>
          <a:xfrm>
            <a:off x="539456" y="4595924"/>
            <a:ext cx="5556543" cy="1702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b="1" dirty="0"/>
              <a:t>계산성당 앞 큰길을 건너 제일교회 담장 옆에는 </a:t>
            </a:r>
            <a:r>
              <a:rPr lang="en-US" altLang="ko-KR" b="1" dirty="0"/>
              <a:t>90</a:t>
            </a:r>
            <a:r>
              <a:rPr lang="ko-KR" altLang="en-US" b="1" dirty="0"/>
              <a:t>계단과 함께 오르막 길이 나온다</a:t>
            </a:r>
            <a:r>
              <a:rPr lang="en-US" altLang="ko-KR" b="1" dirty="0"/>
              <a:t>. 1919</a:t>
            </a:r>
            <a:r>
              <a:rPr lang="ko-KR" altLang="en-US" b="1" dirty="0"/>
              <a:t>년 </a:t>
            </a:r>
            <a:r>
              <a:rPr lang="en-US" altLang="ko-KR" b="1" dirty="0"/>
              <a:t>3</a:t>
            </a:r>
            <a:r>
              <a:rPr lang="ko-KR" altLang="en-US" b="1" dirty="0"/>
              <a:t>월 </a:t>
            </a:r>
            <a:r>
              <a:rPr lang="en-US" altLang="ko-KR" b="1" dirty="0"/>
              <a:t>8</a:t>
            </a:r>
            <a:r>
              <a:rPr lang="ko-KR" altLang="en-US" b="1" dirty="0"/>
              <a:t>일 일본의 감시를 피해 서문시장으로 통했던 지름길이다</a:t>
            </a:r>
            <a:r>
              <a:rPr lang="en-US" altLang="ko-KR" b="1" dirty="0"/>
              <a:t>. </a:t>
            </a:r>
            <a:r>
              <a:rPr lang="ko-KR" altLang="en-US" b="1" dirty="0"/>
              <a:t>지금은 ‘</a:t>
            </a:r>
            <a:r>
              <a:rPr lang="en-US" altLang="ko-KR" b="1" dirty="0"/>
              <a:t>3·1 </a:t>
            </a:r>
            <a:r>
              <a:rPr lang="ko-KR" altLang="en-US" b="1" dirty="0" err="1"/>
              <a:t>만세운동길’로</a:t>
            </a:r>
            <a:r>
              <a:rPr lang="ko-KR" altLang="en-US" b="1" dirty="0"/>
              <a:t> 부른다</a:t>
            </a:r>
            <a:r>
              <a:rPr lang="en-US" altLang="ko-KR" b="1" dirty="0"/>
              <a:t>. </a:t>
            </a:r>
            <a:endParaRPr kumimoji="1" lang="ja-JP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그림 6" descr="실외, 건물, 하늘, 도로이(가) 표시된 사진&#10;&#10;자동 생성된 설명">
            <a:extLst>
              <a:ext uri="{FF2B5EF4-FFF2-40B4-BE49-F238E27FC236}">
                <a16:creationId xmlns:a16="http://schemas.microsoft.com/office/drawing/2014/main" id="{C8A8B95A-43FB-4568-B41E-34FB7870B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26160"/>
            <a:ext cx="2845928" cy="4268892"/>
          </a:xfrm>
          <a:prstGeom prst="rect">
            <a:avLst/>
          </a:prstGeom>
        </p:spPr>
      </p:pic>
      <p:pic>
        <p:nvPicPr>
          <p:cNvPr id="8" name="그림 7" descr="실외, 건물, 하늘, 나무이(가) 표시된 사진&#10;&#10;자동 생성된 설명">
            <a:extLst>
              <a:ext uri="{FF2B5EF4-FFF2-40B4-BE49-F238E27FC236}">
                <a16:creationId xmlns:a16="http://schemas.microsoft.com/office/drawing/2014/main" id="{B5EE5B7B-F12A-46DF-A03F-4F07CB92A3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092" y="2489483"/>
            <a:ext cx="3004073" cy="450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52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5C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C0EBF087-C13D-4C69-AA29-F5E48BFE2D42}"/>
              </a:ext>
            </a:extLst>
          </p:cNvPr>
          <p:cNvGrpSpPr/>
          <p:nvPr/>
        </p:nvGrpSpPr>
        <p:grpSpPr>
          <a:xfrm>
            <a:off x="437321" y="318053"/>
            <a:ext cx="3956853" cy="646331"/>
            <a:chOff x="437321" y="318053"/>
            <a:chExt cx="3956853" cy="646331"/>
          </a:xfrm>
        </p:grpSpPr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6E822BEF-A332-454D-8047-FBA59D82E30B}"/>
                </a:ext>
              </a:extLst>
            </p:cNvPr>
            <p:cNvSpPr txBox="1"/>
            <p:nvPr/>
          </p:nvSpPr>
          <p:spPr>
            <a:xfrm>
              <a:off x="1519669" y="318053"/>
              <a:ext cx="28745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200" b="1" dirty="0">
                  <a:solidFill>
                    <a:schemeClr val="bg1"/>
                  </a:solidFill>
                </a:rPr>
                <a:t>위기 극복 능력</a:t>
              </a:r>
              <a:endParaRPr kumimoji="1" lang="en-US" altLang="ko-KR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A502502E-4413-4441-8224-671ED416052C}"/>
                </a:ext>
              </a:extLst>
            </p:cNvPr>
            <p:cNvSpPr txBox="1"/>
            <p:nvPr/>
          </p:nvSpPr>
          <p:spPr>
            <a:xfrm>
              <a:off x="437321" y="318053"/>
              <a:ext cx="10823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600" b="1" dirty="0">
                  <a:solidFill>
                    <a:schemeClr val="bg1"/>
                  </a:solidFill>
                </a:rPr>
                <a:t># 5, </a:t>
              </a:r>
              <a:endParaRPr kumimoji="1" lang="ja-JP" altLang="en-US" sz="3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7397ADD-805D-4196-805C-CEB5E0C95B29}"/>
              </a:ext>
            </a:extLst>
          </p:cNvPr>
          <p:cNvSpPr txBox="1"/>
          <p:nvPr/>
        </p:nvSpPr>
        <p:spPr>
          <a:xfrm>
            <a:off x="1230659" y="1174536"/>
            <a:ext cx="8323112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700" b="1" dirty="0">
                <a:solidFill>
                  <a:schemeClr val="bg1">
                    <a:alpha val="90000"/>
                  </a:schemeClr>
                </a:solidFill>
              </a:rPr>
              <a:t>O</a:t>
            </a:r>
            <a:r>
              <a:rPr kumimoji="1" lang="en-US" altLang="ja-JP" sz="10000" b="1" dirty="0">
                <a:solidFill>
                  <a:schemeClr val="bg1">
                    <a:alpha val="90000"/>
                  </a:schemeClr>
                </a:solidFill>
              </a:rPr>
              <a:t>vercome</a:t>
            </a:r>
            <a:endParaRPr kumimoji="1" lang="ja-JP" altLang="en-US" sz="10000" b="1" dirty="0">
              <a:solidFill>
                <a:schemeClr val="bg1">
                  <a:alpha val="90000"/>
                </a:schemeClr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B1EFA65-A314-4E56-841B-C0B85E348DE0}"/>
              </a:ext>
            </a:extLst>
          </p:cNvPr>
          <p:cNvSpPr/>
          <p:nvPr/>
        </p:nvSpPr>
        <p:spPr>
          <a:xfrm>
            <a:off x="9733280" y="0"/>
            <a:ext cx="1107440" cy="111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1635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311134D-BB3C-415F-B9A7-A10F3DAF6C20}"/>
              </a:ext>
            </a:extLst>
          </p:cNvPr>
          <p:cNvSpPr/>
          <p:nvPr/>
        </p:nvSpPr>
        <p:spPr>
          <a:xfrm>
            <a:off x="0" y="0"/>
            <a:ext cx="12192000" cy="172277"/>
          </a:xfrm>
          <a:prstGeom prst="rect">
            <a:avLst/>
          </a:prstGeom>
          <a:solidFill>
            <a:srgbClr val="0D5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0080839-9914-46BC-B6D3-29BF01339B52}"/>
              </a:ext>
            </a:extLst>
          </p:cNvPr>
          <p:cNvSpPr/>
          <p:nvPr/>
        </p:nvSpPr>
        <p:spPr>
          <a:xfrm>
            <a:off x="10402957" y="6825533"/>
            <a:ext cx="1391478" cy="45719"/>
          </a:xfrm>
          <a:prstGeom prst="rect">
            <a:avLst/>
          </a:prstGeom>
          <a:solidFill>
            <a:srgbClr val="0D5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4F04466-8552-4612-9ED1-B3F4B3413A51}"/>
              </a:ext>
            </a:extLst>
          </p:cNvPr>
          <p:cNvSpPr txBox="1"/>
          <p:nvPr/>
        </p:nvSpPr>
        <p:spPr>
          <a:xfrm>
            <a:off x="304800" y="344557"/>
            <a:ext cx="3724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국채보상운동</a:t>
            </a:r>
            <a:endParaRPr lang="ja-JP" altLang="en-US" sz="4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15BEA5C-EF64-4839-808E-62989A8C5DA5}"/>
              </a:ext>
            </a:extLst>
          </p:cNvPr>
          <p:cNvSpPr txBox="1"/>
          <p:nvPr/>
        </p:nvSpPr>
        <p:spPr>
          <a:xfrm>
            <a:off x="807874" y="2140021"/>
            <a:ext cx="5222542" cy="2221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1907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년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월 대구에서 발단된 주권수호운동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algn="just">
              <a:lnSpc>
                <a:spcPct val="200000"/>
              </a:lnSpc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>
              <a:lnSpc>
                <a:spcPct val="200000"/>
              </a:lnSpc>
            </a:pPr>
            <a:r>
              <a:rPr lang="ko-KR" altLang="en-U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서상돈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등의 제안으로 일본에서 도입한 차관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1300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만 원을 갚아 주권을 회복하고자 했다</a:t>
            </a:r>
            <a:r>
              <a:rPr lang="en-US" altLang="ja-JP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kumimoji="1" lang="ja-JP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D3618C-13CA-453F-B8E7-32622BFA857A}"/>
              </a:ext>
            </a:extLst>
          </p:cNvPr>
          <p:cNvSpPr/>
          <p:nvPr/>
        </p:nvSpPr>
        <p:spPr>
          <a:xfrm>
            <a:off x="7061200" y="1188010"/>
            <a:ext cx="4197128" cy="4643830"/>
          </a:xfrm>
          <a:prstGeom prst="rect">
            <a:avLst/>
          </a:prstGeom>
          <a:solidFill>
            <a:srgbClr val="0D5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2C056C06-AB91-4022-AA8D-1BFF9200DE4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092" y="698500"/>
            <a:ext cx="4506347" cy="450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80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311134D-BB3C-415F-B9A7-A10F3DAF6C20}"/>
              </a:ext>
            </a:extLst>
          </p:cNvPr>
          <p:cNvSpPr/>
          <p:nvPr/>
        </p:nvSpPr>
        <p:spPr>
          <a:xfrm>
            <a:off x="0" y="0"/>
            <a:ext cx="12192000" cy="172277"/>
          </a:xfrm>
          <a:prstGeom prst="rect">
            <a:avLst/>
          </a:prstGeom>
          <a:solidFill>
            <a:srgbClr val="0D5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0080839-9914-46BC-B6D3-29BF01339B52}"/>
              </a:ext>
            </a:extLst>
          </p:cNvPr>
          <p:cNvSpPr/>
          <p:nvPr/>
        </p:nvSpPr>
        <p:spPr>
          <a:xfrm>
            <a:off x="10402957" y="6825533"/>
            <a:ext cx="1391478" cy="45719"/>
          </a:xfrm>
          <a:prstGeom prst="rect">
            <a:avLst/>
          </a:prstGeom>
          <a:solidFill>
            <a:srgbClr val="0D5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4F04466-8552-4612-9ED1-B3F4B3413A51}"/>
              </a:ext>
            </a:extLst>
          </p:cNvPr>
          <p:cNvSpPr txBox="1"/>
          <p:nvPr/>
        </p:nvSpPr>
        <p:spPr>
          <a:xfrm>
            <a:off x="304800" y="344557"/>
            <a:ext cx="47532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대구 지하철 사태</a:t>
            </a:r>
            <a:endParaRPr lang="ja-JP" altLang="en-US" sz="4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15BEA5C-EF64-4839-808E-62989A8C5DA5}"/>
              </a:ext>
            </a:extLst>
          </p:cNvPr>
          <p:cNvSpPr txBox="1"/>
          <p:nvPr/>
        </p:nvSpPr>
        <p:spPr>
          <a:xfrm>
            <a:off x="6421120" y="1802596"/>
            <a:ext cx="5222542" cy="2533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대구광역시 중구 남일동의 </a:t>
            </a:r>
            <a:r>
              <a:rPr lang="ko-KR" altLang="en-U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중앙로역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구내에서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50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대 중반의 남성이 저지른 방화로 인해 총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량의 지하철 객차가 불에 타고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192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명의 승객이 사망한 대형참사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2003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년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월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18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일 오전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53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분에 발생</a:t>
            </a:r>
            <a:endParaRPr kumimoji="1" lang="ja-JP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D3618C-13CA-453F-B8E7-32622BFA857A}"/>
              </a:ext>
            </a:extLst>
          </p:cNvPr>
          <p:cNvSpPr/>
          <p:nvPr/>
        </p:nvSpPr>
        <p:spPr>
          <a:xfrm>
            <a:off x="762000" y="1502970"/>
            <a:ext cx="4197128" cy="4643830"/>
          </a:xfrm>
          <a:prstGeom prst="rect">
            <a:avLst/>
          </a:prstGeom>
          <a:solidFill>
            <a:srgbClr val="0D5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실내, 주방, 주방기기, 난로이(가) 표시된 사진&#10;&#10;자동 생성된 설명">
            <a:extLst>
              <a:ext uri="{FF2B5EF4-FFF2-40B4-BE49-F238E27FC236}">
                <a16:creationId xmlns:a16="http://schemas.microsoft.com/office/drawing/2014/main" id="{D827AD20-50A7-40F2-875E-C5FDDB184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531" y="1052443"/>
            <a:ext cx="4197129" cy="256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485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D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0109DBC-4F92-433F-A17B-A33304E3E173}"/>
              </a:ext>
            </a:extLst>
          </p:cNvPr>
          <p:cNvSpPr txBox="1"/>
          <p:nvPr/>
        </p:nvSpPr>
        <p:spPr>
          <a:xfrm>
            <a:off x="1351280" y="111760"/>
            <a:ext cx="3611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Table of Contents</a:t>
            </a:r>
            <a:endParaRPr kumimoji="1" lang="ja-JP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" name="正方形/長方形 5">
            <a:extLst>
              <a:ext uri="{FF2B5EF4-FFF2-40B4-BE49-F238E27FC236}">
                <a16:creationId xmlns:a16="http://schemas.microsoft.com/office/drawing/2014/main" id="{BAB7DCC1-1BCC-45DF-9C6A-F9E84088DB97}"/>
              </a:ext>
            </a:extLst>
          </p:cNvPr>
          <p:cNvSpPr/>
          <p:nvPr/>
        </p:nvSpPr>
        <p:spPr>
          <a:xfrm>
            <a:off x="9733280" y="6746240"/>
            <a:ext cx="1107440" cy="111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5A5FB9B-6178-4335-9F2B-17B12E0503B2}"/>
              </a:ext>
            </a:extLst>
          </p:cNvPr>
          <p:cNvGrpSpPr/>
          <p:nvPr/>
        </p:nvGrpSpPr>
        <p:grpSpPr>
          <a:xfrm>
            <a:off x="1" y="2123907"/>
            <a:ext cx="3484321" cy="523220"/>
            <a:chOff x="1" y="1250147"/>
            <a:chExt cx="3484321" cy="52322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7BB7E33-7283-459E-A537-DDC22039E9F8}"/>
                </a:ext>
              </a:extLst>
            </p:cNvPr>
            <p:cNvSpPr/>
            <p:nvPr/>
          </p:nvSpPr>
          <p:spPr>
            <a:xfrm>
              <a:off x="1" y="1327092"/>
              <a:ext cx="1422400" cy="369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CC28EBD-12E6-4F8B-9D9A-A0ED821DD3C6}"/>
                </a:ext>
              </a:extLst>
            </p:cNvPr>
            <p:cNvSpPr txBox="1"/>
            <p:nvPr/>
          </p:nvSpPr>
          <p:spPr>
            <a:xfrm>
              <a:off x="1864619" y="1327091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01</a:t>
              </a:r>
              <a:endPara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8E0106-6AD7-47FA-BC74-43433CBD9A76}"/>
                </a:ext>
              </a:extLst>
            </p:cNvPr>
            <p:cNvSpPr txBox="1"/>
            <p:nvPr/>
          </p:nvSpPr>
          <p:spPr>
            <a:xfrm>
              <a:off x="2427622" y="1250147"/>
              <a:ext cx="10567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800" b="1" i="0" u="none" strike="noStrike" kern="1200" cap="none" spc="6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음식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C7A95D4-2523-4270-8168-ED13EBD14FD2}"/>
              </a:ext>
            </a:extLst>
          </p:cNvPr>
          <p:cNvGrpSpPr/>
          <p:nvPr/>
        </p:nvGrpSpPr>
        <p:grpSpPr>
          <a:xfrm>
            <a:off x="0" y="3079583"/>
            <a:ext cx="3484321" cy="523220"/>
            <a:chOff x="1" y="1250147"/>
            <a:chExt cx="3484321" cy="52322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CAB514C-8592-47B9-8CA3-BCD9D57663EE}"/>
                </a:ext>
              </a:extLst>
            </p:cNvPr>
            <p:cNvSpPr/>
            <p:nvPr/>
          </p:nvSpPr>
          <p:spPr>
            <a:xfrm>
              <a:off x="1" y="1327092"/>
              <a:ext cx="1422400" cy="369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93B71C-808A-4B7F-B433-CEEF0BA5F81E}"/>
                </a:ext>
              </a:extLst>
            </p:cNvPr>
            <p:cNvSpPr txBox="1"/>
            <p:nvPr/>
          </p:nvSpPr>
          <p:spPr>
            <a:xfrm>
              <a:off x="1864619" y="1327091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02</a:t>
              </a:r>
              <a:endPara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F07A66A-F6EC-4ACB-A0B9-D6F5A7FB6F9A}"/>
                </a:ext>
              </a:extLst>
            </p:cNvPr>
            <p:cNvSpPr txBox="1"/>
            <p:nvPr/>
          </p:nvSpPr>
          <p:spPr>
            <a:xfrm>
              <a:off x="2427622" y="1250147"/>
              <a:ext cx="10567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800" b="1" i="0" u="none" strike="noStrike" kern="1200" cap="none" spc="6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기후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6117B3A-FA0B-4AE6-8776-0548D9EC01D5}"/>
              </a:ext>
            </a:extLst>
          </p:cNvPr>
          <p:cNvGrpSpPr/>
          <p:nvPr/>
        </p:nvGrpSpPr>
        <p:grpSpPr>
          <a:xfrm>
            <a:off x="-1" y="4035259"/>
            <a:ext cx="6587734" cy="523220"/>
            <a:chOff x="1" y="1250147"/>
            <a:chExt cx="6587734" cy="52322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5E95106-3766-45F2-B674-37C9F0CB7DFA}"/>
                </a:ext>
              </a:extLst>
            </p:cNvPr>
            <p:cNvSpPr/>
            <p:nvPr/>
          </p:nvSpPr>
          <p:spPr>
            <a:xfrm>
              <a:off x="1" y="1327092"/>
              <a:ext cx="1422400" cy="369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FC21E07-A7AB-49F5-A0A1-47CBE46A3E51}"/>
                </a:ext>
              </a:extLst>
            </p:cNvPr>
            <p:cNvSpPr txBox="1"/>
            <p:nvPr/>
          </p:nvSpPr>
          <p:spPr>
            <a:xfrm>
              <a:off x="1864619" y="1327091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03</a:t>
              </a:r>
              <a:endPara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5A144EF-5F30-468B-B627-B1D3C589F37B}"/>
                </a:ext>
              </a:extLst>
            </p:cNvPr>
            <p:cNvSpPr txBox="1"/>
            <p:nvPr/>
          </p:nvSpPr>
          <p:spPr>
            <a:xfrm>
              <a:off x="2427622" y="1250147"/>
              <a:ext cx="41601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800" b="1" i="0" u="none" strike="noStrike" kern="1200" cap="none" spc="6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문화 </a:t>
              </a:r>
              <a:r>
                <a:rPr kumimoji="1" lang="en-US" altLang="ko-KR" sz="2800" b="1" i="0" u="none" strike="noStrike" kern="1200" cap="none" spc="6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(</a:t>
              </a:r>
              <a:r>
                <a:rPr kumimoji="1" lang="ko-KR" altLang="en-US" sz="2800" b="1" i="0" u="none" strike="noStrike" kern="1200" cap="none" spc="6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패션</a:t>
              </a:r>
              <a:r>
                <a:rPr kumimoji="1" lang="en-US" altLang="ko-KR" sz="2800" b="1" i="0" u="none" strike="noStrike" kern="1200" cap="none" spc="6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, </a:t>
              </a:r>
              <a:r>
                <a:rPr kumimoji="1" lang="ko-KR" altLang="en-US" sz="2800" b="1" i="0" u="none" strike="noStrike" kern="1200" cap="none" spc="6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스포츠</a:t>
              </a:r>
              <a:r>
                <a:rPr kumimoji="1" lang="en-US" altLang="ko-KR" sz="2800" b="1" i="0" u="none" strike="noStrike" kern="1200" cap="none" spc="6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)</a:t>
              </a:r>
              <a:endParaRPr kumimoji="1" lang="ko-KR" altLang="en-US" sz="28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09E6637-EAB5-4AEE-AAC2-8A63D18B6A14}"/>
              </a:ext>
            </a:extLst>
          </p:cNvPr>
          <p:cNvGrpSpPr/>
          <p:nvPr/>
        </p:nvGrpSpPr>
        <p:grpSpPr>
          <a:xfrm>
            <a:off x="-2" y="4990935"/>
            <a:ext cx="3920337" cy="523220"/>
            <a:chOff x="1" y="1250147"/>
            <a:chExt cx="3920337" cy="52322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77FEC86-E408-4F81-9A77-596EFB855CE0}"/>
                </a:ext>
              </a:extLst>
            </p:cNvPr>
            <p:cNvSpPr/>
            <p:nvPr/>
          </p:nvSpPr>
          <p:spPr>
            <a:xfrm>
              <a:off x="1" y="1327092"/>
              <a:ext cx="1422400" cy="369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10BDDBF-3AF2-4F18-8064-7F4086F85713}"/>
                </a:ext>
              </a:extLst>
            </p:cNvPr>
            <p:cNvSpPr txBox="1"/>
            <p:nvPr/>
          </p:nvSpPr>
          <p:spPr>
            <a:xfrm>
              <a:off x="1864619" y="1327091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04</a:t>
              </a:r>
              <a:endPara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04D8DC4-5464-4254-85F0-1AEFBC602A38}"/>
                </a:ext>
              </a:extLst>
            </p:cNvPr>
            <p:cNvSpPr txBox="1"/>
            <p:nvPr/>
          </p:nvSpPr>
          <p:spPr>
            <a:xfrm>
              <a:off x="2427622" y="1250147"/>
              <a:ext cx="14927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800" b="1" i="0" u="none" strike="noStrike" kern="1200" cap="none" spc="6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관광지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359853A-8BCA-4C7D-A14A-945A0207592A}"/>
              </a:ext>
            </a:extLst>
          </p:cNvPr>
          <p:cNvGrpSpPr/>
          <p:nvPr/>
        </p:nvGrpSpPr>
        <p:grpSpPr>
          <a:xfrm>
            <a:off x="-2" y="5838889"/>
            <a:ext cx="5581048" cy="523220"/>
            <a:chOff x="1" y="1250147"/>
            <a:chExt cx="5581048" cy="523220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E61779B-1698-468F-B796-52C7353E345C}"/>
                </a:ext>
              </a:extLst>
            </p:cNvPr>
            <p:cNvSpPr/>
            <p:nvPr/>
          </p:nvSpPr>
          <p:spPr>
            <a:xfrm>
              <a:off x="1" y="1327092"/>
              <a:ext cx="1422400" cy="369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D071BD-9CF4-4587-BF8E-A48B36FAB1FA}"/>
                </a:ext>
              </a:extLst>
            </p:cNvPr>
            <p:cNvSpPr txBox="1"/>
            <p:nvPr/>
          </p:nvSpPr>
          <p:spPr>
            <a:xfrm>
              <a:off x="1864619" y="1327091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05</a:t>
              </a:r>
              <a:endPara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E89A2A2-9706-406D-855B-DCD3CA6D0843}"/>
                </a:ext>
              </a:extLst>
            </p:cNvPr>
            <p:cNvSpPr txBox="1"/>
            <p:nvPr/>
          </p:nvSpPr>
          <p:spPr>
            <a:xfrm>
              <a:off x="2427622" y="1250147"/>
              <a:ext cx="3153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800" b="1" i="0" u="none" strike="noStrike" kern="1200" cap="none" spc="6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위기 극복 능력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849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311134D-BB3C-415F-B9A7-A10F3DAF6C20}"/>
              </a:ext>
            </a:extLst>
          </p:cNvPr>
          <p:cNvSpPr/>
          <p:nvPr/>
        </p:nvSpPr>
        <p:spPr>
          <a:xfrm>
            <a:off x="0" y="0"/>
            <a:ext cx="12192000" cy="172277"/>
          </a:xfrm>
          <a:prstGeom prst="rect">
            <a:avLst/>
          </a:prstGeom>
          <a:solidFill>
            <a:srgbClr val="0D5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0080839-9914-46BC-B6D3-29BF01339B52}"/>
              </a:ext>
            </a:extLst>
          </p:cNvPr>
          <p:cNvSpPr/>
          <p:nvPr/>
        </p:nvSpPr>
        <p:spPr>
          <a:xfrm>
            <a:off x="10402957" y="6825533"/>
            <a:ext cx="1391478" cy="45719"/>
          </a:xfrm>
          <a:prstGeom prst="rect">
            <a:avLst/>
          </a:prstGeom>
          <a:solidFill>
            <a:srgbClr val="0D5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4F04466-8552-4612-9ED1-B3F4B3413A51}"/>
              </a:ext>
            </a:extLst>
          </p:cNvPr>
          <p:cNvSpPr txBox="1"/>
          <p:nvPr/>
        </p:nvSpPr>
        <p:spPr>
          <a:xfrm>
            <a:off x="304800" y="344557"/>
            <a:ext cx="73324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대구 신천지발 코로나 사태</a:t>
            </a:r>
            <a:endParaRPr lang="ja-JP" altLang="en-US" sz="4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D3618C-13CA-453F-B8E7-32622BFA857A}"/>
              </a:ext>
            </a:extLst>
          </p:cNvPr>
          <p:cNvSpPr/>
          <p:nvPr/>
        </p:nvSpPr>
        <p:spPr>
          <a:xfrm>
            <a:off x="7061200" y="1188010"/>
            <a:ext cx="4197128" cy="4643830"/>
          </a:xfrm>
          <a:prstGeom prst="rect">
            <a:avLst/>
          </a:prstGeom>
          <a:solidFill>
            <a:srgbClr val="0D5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D9CF537-50FA-4EDC-87EF-1B92E1B9B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62" y="227862"/>
            <a:ext cx="3881866" cy="65420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8DBEBD9-8690-48F3-8F5F-9E1AF8A22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79" y="1179704"/>
            <a:ext cx="6021515" cy="559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58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음식, 실내, 앉아있는이(가) 표시된 사진&#10;&#10;자동 생성된 설명">
            <a:extLst>
              <a:ext uri="{FF2B5EF4-FFF2-40B4-BE49-F238E27FC236}">
                <a16:creationId xmlns:a16="http://schemas.microsoft.com/office/drawing/2014/main" id="{4AFB4B93-9F2C-4524-A0AA-58A9DE266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DC08DC1-E569-43AD-A195-A662D9A54A42}"/>
              </a:ext>
            </a:extLst>
          </p:cNvPr>
          <p:cNvSpPr/>
          <p:nvPr/>
        </p:nvSpPr>
        <p:spPr>
          <a:xfrm>
            <a:off x="5227441" y="4808994"/>
            <a:ext cx="6321388" cy="13418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2492D3F-8E22-4330-8B0E-42BDA57AE4AF}"/>
              </a:ext>
            </a:extLst>
          </p:cNvPr>
          <p:cNvSpPr txBox="1"/>
          <p:nvPr/>
        </p:nvSpPr>
        <p:spPr>
          <a:xfrm>
            <a:off x="6306688" y="5265889"/>
            <a:ext cx="52421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b="1" dirty="0">
                <a:solidFill>
                  <a:schemeClr val="bg1"/>
                </a:solidFill>
              </a:rPr>
              <a:t>COLORFUL DAYS.</a:t>
            </a:r>
            <a:endParaRPr kumimoji="1" lang="ja-JP" altLang="en-US" sz="44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02220F-FB4C-4480-A927-B497D39D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18246" r="-1763" b="18737"/>
          <a:stretch/>
        </p:blipFill>
        <p:spPr>
          <a:xfrm>
            <a:off x="247795" y="707122"/>
            <a:ext cx="12117786" cy="422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105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음식, 실내, 앉아있는이(가) 표시된 사진&#10;&#10;자동 생성된 설명">
            <a:extLst>
              <a:ext uri="{FF2B5EF4-FFF2-40B4-BE49-F238E27FC236}">
                <a16:creationId xmlns:a16="http://schemas.microsoft.com/office/drawing/2014/main" id="{4AFB4B93-9F2C-4524-A0AA-58A9DE26675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DC08DC1-E569-43AD-A195-A662D9A54A42}"/>
              </a:ext>
            </a:extLst>
          </p:cNvPr>
          <p:cNvSpPr/>
          <p:nvPr/>
        </p:nvSpPr>
        <p:spPr>
          <a:xfrm>
            <a:off x="246538" y="5242536"/>
            <a:ext cx="6321388" cy="13418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2492D3F-8E22-4330-8B0E-42BDA57AE4AF}"/>
              </a:ext>
            </a:extLst>
          </p:cNvPr>
          <p:cNvSpPr txBox="1"/>
          <p:nvPr/>
        </p:nvSpPr>
        <p:spPr>
          <a:xfrm>
            <a:off x="728828" y="5456893"/>
            <a:ext cx="51411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</a:rPr>
              <a:t>5/13</a:t>
            </a:r>
            <a:r>
              <a:rPr kumimoji="1" lang="ko-KR" altLang="en-US" sz="4400" b="1" dirty="0">
                <a:solidFill>
                  <a:schemeClr val="bg1"/>
                </a:solidFill>
              </a:rPr>
              <a:t> 주제 선정 결과</a:t>
            </a:r>
            <a:endParaRPr kumimoji="1" lang="ja-JP" altLang="en-US" sz="4400" b="1" dirty="0">
              <a:solidFill>
                <a:schemeClr val="bg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6E153D6-9709-40F7-9282-832301DCCB47}"/>
              </a:ext>
            </a:extLst>
          </p:cNvPr>
          <p:cNvGrpSpPr/>
          <p:nvPr/>
        </p:nvGrpSpPr>
        <p:grpSpPr>
          <a:xfrm>
            <a:off x="432944" y="1430306"/>
            <a:ext cx="2280069" cy="2890617"/>
            <a:chOff x="1330699" y="1942943"/>
            <a:chExt cx="2280069" cy="289061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BBFE80D-DB57-49EB-8C3B-D18FE6D194BC}"/>
                </a:ext>
              </a:extLst>
            </p:cNvPr>
            <p:cNvGrpSpPr/>
            <p:nvPr/>
          </p:nvGrpSpPr>
          <p:grpSpPr>
            <a:xfrm>
              <a:off x="1330699" y="1942943"/>
              <a:ext cx="2280069" cy="2280062"/>
              <a:chOff x="6410699" y="2339183"/>
              <a:chExt cx="2280069" cy="2280062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58B2CC65-82CD-4991-B19F-FA0DF7149A1B}"/>
                  </a:ext>
                </a:extLst>
              </p:cNvPr>
              <p:cNvSpPr/>
              <p:nvPr/>
            </p:nvSpPr>
            <p:spPr>
              <a:xfrm>
                <a:off x="6410699" y="2339183"/>
                <a:ext cx="2280062" cy="2280062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현 6">
                <a:extLst>
                  <a:ext uri="{FF2B5EF4-FFF2-40B4-BE49-F238E27FC236}">
                    <a16:creationId xmlns:a16="http://schemas.microsoft.com/office/drawing/2014/main" id="{81E941EA-4FB3-49B3-BBAD-98A80C07B192}"/>
                  </a:ext>
                </a:extLst>
              </p:cNvPr>
              <p:cNvSpPr/>
              <p:nvPr/>
            </p:nvSpPr>
            <p:spPr>
              <a:xfrm>
                <a:off x="6410699" y="3408687"/>
                <a:ext cx="2280069" cy="1210558"/>
              </a:xfrm>
              <a:custGeom>
                <a:avLst/>
                <a:gdLst>
                  <a:gd name="connsiteX0" fmla="*/ 2277878 w 2280062"/>
                  <a:gd name="connsiteY0" fmla="*/ 1069504 h 2280062"/>
                  <a:gd name="connsiteX1" fmla="*/ 1750170 w 2280062"/>
                  <a:gd name="connsiteY1" fmla="*/ 2103048 h 2280062"/>
                  <a:gd name="connsiteX2" fmla="*/ 590250 w 2280062"/>
                  <a:gd name="connsiteY2" fmla="*/ 2138736 h 2280062"/>
                  <a:gd name="connsiteX3" fmla="*/ 0 w 2280062"/>
                  <a:gd name="connsiteY3" fmla="*/ 1139590 h 2280062"/>
                  <a:gd name="connsiteX4" fmla="*/ 2277878 w 2280062"/>
                  <a:gd name="connsiteY4" fmla="*/ 1069504 h 2280062"/>
                  <a:gd name="connsiteX0" fmla="*/ 2277878 w 2280069"/>
                  <a:gd name="connsiteY0" fmla="*/ 0 h 1210558"/>
                  <a:gd name="connsiteX1" fmla="*/ 1750170 w 2280069"/>
                  <a:gd name="connsiteY1" fmla="*/ 1033544 h 1210558"/>
                  <a:gd name="connsiteX2" fmla="*/ 590250 w 2280069"/>
                  <a:gd name="connsiteY2" fmla="*/ 1069232 h 1210558"/>
                  <a:gd name="connsiteX3" fmla="*/ 0 w 2280069"/>
                  <a:gd name="connsiteY3" fmla="*/ 70086 h 1210558"/>
                  <a:gd name="connsiteX4" fmla="*/ 2277878 w 2280069"/>
                  <a:gd name="connsiteY4" fmla="*/ 0 h 121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0069" h="1210558">
                    <a:moveTo>
                      <a:pt x="2277878" y="0"/>
                    </a:moveTo>
                    <a:cubicBezTo>
                      <a:pt x="2303599" y="414966"/>
                      <a:pt x="2101376" y="811029"/>
                      <a:pt x="1750170" y="1033544"/>
                    </a:cubicBezTo>
                    <a:cubicBezTo>
                      <a:pt x="1398964" y="1256058"/>
                      <a:pt x="954472" y="1269734"/>
                      <a:pt x="590250" y="1069232"/>
                    </a:cubicBezTo>
                    <a:cubicBezTo>
                      <a:pt x="226028" y="868730"/>
                      <a:pt x="-161" y="485848"/>
                      <a:pt x="0" y="70086"/>
                    </a:cubicBezTo>
                    <a:cubicBezTo>
                      <a:pt x="759293" y="46724"/>
                      <a:pt x="1684840" y="355871"/>
                      <a:pt x="2277878" y="0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F14772-DFE7-443E-8664-64DAD3F35C50}"/>
                  </a:ext>
                </a:extLst>
              </p:cNvPr>
              <p:cNvSpPr txBox="1"/>
              <p:nvPr/>
            </p:nvSpPr>
            <p:spPr>
              <a:xfrm>
                <a:off x="7078228" y="3574216"/>
                <a:ext cx="11310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dirty="0">
                    <a:solidFill>
                      <a:schemeClr val="bg1"/>
                    </a:solidFill>
                    <a:latin typeface="+mn-ea"/>
                  </a:rPr>
                  <a:t>44.4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+mn-ea"/>
                  </a:rPr>
                  <a:t>%</a:t>
                </a:r>
                <a:endParaRPr lang="en-US" altLang="ko-KR" sz="10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1F0B6-339F-4E9B-B4D9-3DA4B95DD02E}"/>
                  </a:ext>
                </a:extLst>
              </p:cNvPr>
              <p:cNvSpPr/>
              <p:nvPr/>
            </p:nvSpPr>
            <p:spPr>
              <a:xfrm>
                <a:off x="7913969" y="3012816"/>
                <a:ext cx="218519" cy="218519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8E4E73F5-66FC-4216-B6B6-CD76F3640F0F}"/>
                  </a:ext>
                </a:extLst>
              </p:cNvPr>
              <p:cNvSpPr/>
              <p:nvPr/>
            </p:nvSpPr>
            <p:spPr>
              <a:xfrm>
                <a:off x="7737597" y="3241537"/>
                <a:ext cx="166610" cy="166610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E42B488C-6062-4384-B480-F0CE4F334039}"/>
                  </a:ext>
                </a:extLst>
              </p:cNvPr>
              <p:cNvSpPr/>
              <p:nvPr/>
            </p:nvSpPr>
            <p:spPr>
              <a:xfrm>
                <a:off x="7816230" y="2885464"/>
                <a:ext cx="94461" cy="94461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35F10CE-FB1A-4C38-9D4C-55F9E18686EA}"/>
                </a:ext>
              </a:extLst>
            </p:cNvPr>
            <p:cNvSpPr/>
            <p:nvPr/>
          </p:nvSpPr>
          <p:spPr>
            <a:xfrm>
              <a:off x="1744889" y="4337014"/>
              <a:ext cx="1637730" cy="4965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관광지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A3B117D-AD56-4BEF-B356-D53014FB8A16}"/>
              </a:ext>
            </a:extLst>
          </p:cNvPr>
          <p:cNvGrpSpPr/>
          <p:nvPr/>
        </p:nvGrpSpPr>
        <p:grpSpPr>
          <a:xfrm>
            <a:off x="6475800" y="1316664"/>
            <a:ext cx="2280062" cy="3299831"/>
            <a:chOff x="795646" y="2149434"/>
            <a:chExt cx="2280062" cy="3299831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0E943B55-012F-4D6E-9C32-47510781AB19}"/>
                </a:ext>
              </a:extLst>
            </p:cNvPr>
            <p:cNvSpPr/>
            <p:nvPr/>
          </p:nvSpPr>
          <p:spPr>
            <a:xfrm>
              <a:off x="795646" y="2149434"/>
              <a:ext cx="2280062" cy="2280062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현 4">
              <a:extLst>
                <a:ext uri="{FF2B5EF4-FFF2-40B4-BE49-F238E27FC236}">
                  <a16:creationId xmlns:a16="http://schemas.microsoft.com/office/drawing/2014/main" id="{6E9D4547-BF4F-48EA-9FEB-0D25B19E302C}"/>
                </a:ext>
              </a:extLst>
            </p:cNvPr>
            <p:cNvSpPr/>
            <p:nvPr/>
          </p:nvSpPr>
          <p:spPr>
            <a:xfrm>
              <a:off x="895891" y="3588868"/>
              <a:ext cx="2123065" cy="840637"/>
            </a:xfrm>
            <a:custGeom>
              <a:avLst/>
              <a:gdLst>
                <a:gd name="connsiteX0" fmla="*/ 2223310 w 2280062"/>
                <a:gd name="connsiteY0" fmla="*/ 1495245 h 2280062"/>
                <a:gd name="connsiteX1" fmla="*/ 1200219 w 2280062"/>
                <a:gd name="connsiteY1" fmla="*/ 2278472 h 2280062"/>
                <a:gd name="connsiteX2" fmla="*/ 100245 w 2280062"/>
                <a:gd name="connsiteY2" fmla="*/ 1607490 h 2280062"/>
                <a:gd name="connsiteX3" fmla="*/ 2223310 w 2280062"/>
                <a:gd name="connsiteY3" fmla="*/ 1495245 h 2280062"/>
                <a:gd name="connsiteX0" fmla="*/ 2123065 w 2123065"/>
                <a:gd name="connsiteY0" fmla="*/ 102165 h 886991"/>
                <a:gd name="connsiteX1" fmla="*/ 1099974 w 2123065"/>
                <a:gd name="connsiteY1" fmla="*/ 885392 h 886991"/>
                <a:gd name="connsiteX2" fmla="*/ 0 w 2123065"/>
                <a:gd name="connsiteY2" fmla="*/ 214410 h 886991"/>
                <a:gd name="connsiteX3" fmla="*/ 2123065 w 2123065"/>
                <a:gd name="connsiteY3" fmla="*/ 102165 h 886991"/>
                <a:gd name="connsiteX0" fmla="*/ 2123065 w 2123065"/>
                <a:gd name="connsiteY0" fmla="*/ 55811 h 840637"/>
                <a:gd name="connsiteX1" fmla="*/ 1099974 w 2123065"/>
                <a:gd name="connsiteY1" fmla="*/ 839038 h 840637"/>
                <a:gd name="connsiteX2" fmla="*/ 0 w 2123065"/>
                <a:gd name="connsiteY2" fmla="*/ 168056 h 840637"/>
                <a:gd name="connsiteX3" fmla="*/ 2123065 w 2123065"/>
                <a:gd name="connsiteY3" fmla="*/ 55811 h 840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3065" h="840637">
                  <a:moveTo>
                    <a:pt x="2123065" y="55811"/>
                  </a:moveTo>
                  <a:cubicBezTo>
                    <a:pt x="1976413" y="503050"/>
                    <a:pt x="1569987" y="814189"/>
                    <a:pt x="1099974" y="839038"/>
                  </a:cubicBezTo>
                  <a:cubicBezTo>
                    <a:pt x="629961" y="863887"/>
                    <a:pt x="192994" y="597338"/>
                    <a:pt x="0" y="168056"/>
                  </a:cubicBezTo>
                  <a:cubicBezTo>
                    <a:pt x="885819" y="-154366"/>
                    <a:pt x="1415377" y="93226"/>
                    <a:pt x="2123065" y="5581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702CAD5-595A-4F0C-9882-F28D03296D73}"/>
                </a:ext>
              </a:extLst>
            </p:cNvPr>
            <p:cNvSpPr/>
            <p:nvPr/>
          </p:nvSpPr>
          <p:spPr>
            <a:xfrm>
              <a:off x="963766" y="4952719"/>
              <a:ext cx="2111942" cy="4965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음식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0D23E77-10C2-4BD6-A165-6ECE412B819E}"/>
                </a:ext>
              </a:extLst>
            </p:cNvPr>
            <p:cNvSpPr txBox="1"/>
            <p:nvPr/>
          </p:nvSpPr>
          <p:spPr>
            <a:xfrm>
              <a:off x="1463175" y="3027855"/>
              <a:ext cx="12778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+mn-ea"/>
                </a:rPr>
                <a:t>33.3</a:t>
              </a:r>
              <a:r>
                <a:rPr lang="en-US" altLang="ko-KR" sz="1600" dirty="0">
                  <a:solidFill>
                    <a:schemeClr val="bg1"/>
                  </a:solidFill>
                  <a:latin typeface="+mn-ea"/>
                </a:rPr>
                <a:t>%</a:t>
              </a:r>
              <a:endParaRPr lang="en-US" altLang="ko-KR" sz="10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46FF5C73-D74C-4A63-B191-7DB478DBDF9E}"/>
                </a:ext>
              </a:extLst>
            </p:cNvPr>
            <p:cNvSpPr/>
            <p:nvPr/>
          </p:nvSpPr>
          <p:spPr>
            <a:xfrm>
              <a:off x="1324545" y="3051788"/>
              <a:ext cx="218519" cy="21851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37BCD23-0639-48EA-A177-9C4629F82883}"/>
                </a:ext>
              </a:extLst>
            </p:cNvPr>
            <p:cNvSpPr/>
            <p:nvPr/>
          </p:nvSpPr>
          <p:spPr>
            <a:xfrm>
              <a:off x="1089319" y="3280509"/>
              <a:ext cx="166610" cy="16661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12D24B58-12BC-4AC4-8CD8-E2A07CF33F6F}"/>
                </a:ext>
              </a:extLst>
            </p:cNvPr>
            <p:cNvSpPr/>
            <p:nvPr/>
          </p:nvSpPr>
          <p:spPr>
            <a:xfrm>
              <a:off x="1382044" y="3390222"/>
              <a:ext cx="94461" cy="9446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7303A83-F081-4868-BF33-99552773CC41}"/>
              </a:ext>
            </a:extLst>
          </p:cNvPr>
          <p:cNvGrpSpPr/>
          <p:nvPr/>
        </p:nvGrpSpPr>
        <p:grpSpPr>
          <a:xfrm>
            <a:off x="3299404" y="508131"/>
            <a:ext cx="2280062" cy="3299828"/>
            <a:chOff x="8912431" y="2149434"/>
            <a:chExt cx="2280062" cy="3299828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B180F51-8D16-499F-9EA4-F08AD1D86C20}"/>
                </a:ext>
              </a:extLst>
            </p:cNvPr>
            <p:cNvSpPr/>
            <p:nvPr/>
          </p:nvSpPr>
          <p:spPr>
            <a:xfrm>
              <a:off x="8912431" y="2149434"/>
              <a:ext cx="2280062" cy="2280062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현 10">
              <a:extLst>
                <a:ext uri="{FF2B5EF4-FFF2-40B4-BE49-F238E27FC236}">
                  <a16:creationId xmlns:a16="http://schemas.microsoft.com/office/drawing/2014/main" id="{5FB8EBDC-1390-4957-8686-05AE06F452AA}"/>
                </a:ext>
              </a:extLst>
            </p:cNvPr>
            <p:cNvSpPr/>
            <p:nvPr/>
          </p:nvSpPr>
          <p:spPr>
            <a:xfrm>
              <a:off x="9092847" y="3801994"/>
              <a:ext cx="1977940" cy="627508"/>
            </a:xfrm>
            <a:custGeom>
              <a:avLst/>
              <a:gdLst>
                <a:gd name="connsiteX0" fmla="*/ 2158356 w 2280062"/>
                <a:gd name="connsiteY0" fmla="*/ 1652559 h 2280062"/>
                <a:gd name="connsiteX1" fmla="*/ 1199287 w 2280062"/>
                <a:gd name="connsiteY1" fmla="*/ 2278521 h 2280062"/>
                <a:gd name="connsiteX2" fmla="*/ 180416 w 2280062"/>
                <a:gd name="connsiteY2" fmla="*/ 1755507 h 2280062"/>
                <a:gd name="connsiteX3" fmla="*/ 2158356 w 2280062"/>
                <a:gd name="connsiteY3" fmla="*/ 1652559 h 2280062"/>
                <a:gd name="connsiteX0" fmla="*/ 1977940 w 1977940"/>
                <a:gd name="connsiteY0" fmla="*/ 0 h 627508"/>
                <a:gd name="connsiteX1" fmla="*/ 1018871 w 1977940"/>
                <a:gd name="connsiteY1" fmla="*/ 625962 h 627508"/>
                <a:gd name="connsiteX2" fmla="*/ 0 w 1977940"/>
                <a:gd name="connsiteY2" fmla="*/ 102948 h 627508"/>
                <a:gd name="connsiteX3" fmla="*/ 1977940 w 1977940"/>
                <a:gd name="connsiteY3" fmla="*/ 0 h 627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7940" h="627508">
                  <a:moveTo>
                    <a:pt x="1977940" y="0"/>
                  </a:moveTo>
                  <a:cubicBezTo>
                    <a:pt x="1793859" y="365745"/>
                    <a:pt x="1427775" y="604680"/>
                    <a:pt x="1018871" y="625962"/>
                  </a:cubicBezTo>
                  <a:cubicBezTo>
                    <a:pt x="609967" y="647245"/>
                    <a:pt x="221056" y="447606"/>
                    <a:pt x="0" y="102948"/>
                  </a:cubicBezTo>
                  <a:cubicBezTo>
                    <a:pt x="659313" y="68632"/>
                    <a:pt x="1140498" y="248071"/>
                    <a:pt x="1977940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2312B85-DEF8-41C6-A152-6825DD43294B}"/>
                </a:ext>
              </a:extLst>
            </p:cNvPr>
            <p:cNvSpPr/>
            <p:nvPr/>
          </p:nvSpPr>
          <p:spPr>
            <a:xfrm>
              <a:off x="9080551" y="4952716"/>
              <a:ext cx="2111942" cy="4965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문화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8E94864-732E-4EF0-A85B-B824E8219235}"/>
                </a:ext>
              </a:extLst>
            </p:cNvPr>
            <p:cNvSpPr txBox="1"/>
            <p:nvPr/>
          </p:nvSpPr>
          <p:spPr>
            <a:xfrm>
              <a:off x="9428442" y="3079297"/>
              <a:ext cx="13200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+mn-ea"/>
                </a:rPr>
                <a:t>11.1</a:t>
              </a:r>
              <a:r>
                <a:rPr lang="en-US" altLang="ko-KR" sz="1600" dirty="0">
                  <a:solidFill>
                    <a:schemeClr val="bg1"/>
                  </a:solidFill>
                  <a:latin typeface="+mn-ea"/>
                </a:rPr>
                <a:t>%</a:t>
              </a:r>
              <a:endParaRPr lang="en-US" altLang="ko-KR" sz="10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10CC810-41FE-4382-B35A-88DCC9DF5847}"/>
                </a:ext>
              </a:extLst>
            </p:cNvPr>
            <p:cNvSpPr/>
            <p:nvPr/>
          </p:nvSpPr>
          <p:spPr>
            <a:xfrm>
              <a:off x="9909545" y="3685191"/>
              <a:ext cx="178933" cy="178933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8397A99-F9EA-49A9-A4DA-BC2286A8DAFC}"/>
                </a:ext>
              </a:extLst>
            </p:cNvPr>
            <p:cNvSpPr/>
            <p:nvPr/>
          </p:nvSpPr>
          <p:spPr>
            <a:xfrm>
              <a:off x="9639348" y="3699384"/>
              <a:ext cx="95259" cy="95259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9C244F19-1EE3-4A12-B24F-8667EEBD2F54}"/>
                </a:ext>
              </a:extLst>
            </p:cNvPr>
            <p:cNvSpPr/>
            <p:nvPr/>
          </p:nvSpPr>
          <p:spPr>
            <a:xfrm>
              <a:off x="9491983" y="3547815"/>
              <a:ext cx="94461" cy="9446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63A843C-EF5C-4178-992D-7FA4B1CD0579}"/>
              </a:ext>
            </a:extLst>
          </p:cNvPr>
          <p:cNvGrpSpPr/>
          <p:nvPr/>
        </p:nvGrpSpPr>
        <p:grpSpPr>
          <a:xfrm>
            <a:off x="9250775" y="219456"/>
            <a:ext cx="2280062" cy="3299828"/>
            <a:chOff x="8912431" y="2149434"/>
            <a:chExt cx="2280062" cy="3299828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BFF5F033-6D8B-40A4-9F13-BA4BBE4CB7F7}"/>
                </a:ext>
              </a:extLst>
            </p:cNvPr>
            <p:cNvSpPr/>
            <p:nvPr/>
          </p:nvSpPr>
          <p:spPr>
            <a:xfrm>
              <a:off x="8912431" y="2149434"/>
              <a:ext cx="2280062" cy="2280062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현 10">
              <a:extLst>
                <a:ext uri="{FF2B5EF4-FFF2-40B4-BE49-F238E27FC236}">
                  <a16:creationId xmlns:a16="http://schemas.microsoft.com/office/drawing/2014/main" id="{9874CB02-4A5F-4575-858D-121F944E6964}"/>
                </a:ext>
              </a:extLst>
            </p:cNvPr>
            <p:cNvSpPr/>
            <p:nvPr/>
          </p:nvSpPr>
          <p:spPr>
            <a:xfrm>
              <a:off x="9092847" y="3801994"/>
              <a:ext cx="1977940" cy="627508"/>
            </a:xfrm>
            <a:custGeom>
              <a:avLst/>
              <a:gdLst>
                <a:gd name="connsiteX0" fmla="*/ 2158356 w 2280062"/>
                <a:gd name="connsiteY0" fmla="*/ 1652559 h 2280062"/>
                <a:gd name="connsiteX1" fmla="*/ 1199287 w 2280062"/>
                <a:gd name="connsiteY1" fmla="*/ 2278521 h 2280062"/>
                <a:gd name="connsiteX2" fmla="*/ 180416 w 2280062"/>
                <a:gd name="connsiteY2" fmla="*/ 1755507 h 2280062"/>
                <a:gd name="connsiteX3" fmla="*/ 2158356 w 2280062"/>
                <a:gd name="connsiteY3" fmla="*/ 1652559 h 2280062"/>
                <a:gd name="connsiteX0" fmla="*/ 1977940 w 1977940"/>
                <a:gd name="connsiteY0" fmla="*/ 0 h 627508"/>
                <a:gd name="connsiteX1" fmla="*/ 1018871 w 1977940"/>
                <a:gd name="connsiteY1" fmla="*/ 625962 h 627508"/>
                <a:gd name="connsiteX2" fmla="*/ 0 w 1977940"/>
                <a:gd name="connsiteY2" fmla="*/ 102948 h 627508"/>
                <a:gd name="connsiteX3" fmla="*/ 1977940 w 1977940"/>
                <a:gd name="connsiteY3" fmla="*/ 0 h 627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7940" h="627508">
                  <a:moveTo>
                    <a:pt x="1977940" y="0"/>
                  </a:moveTo>
                  <a:cubicBezTo>
                    <a:pt x="1793859" y="365745"/>
                    <a:pt x="1427775" y="604680"/>
                    <a:pt x="1018871" y="625962"/>
                  </a:cubicBezTo>
                  <a:cubicBezTo>
                    <a:pt x="609967" y="647245"/>
                    <a:pt x="221056" y="447606"/>
                    <a:pt x="0" y="102948"/>
                  </a:cubicBezTo>
                  <a:cubicBezTo>
                    <a:pt x="659313" y="68632"/>
                    <a:pt x="1140498" y="248071"/>
                    <a:pt x="1977940" y="0"/>
                  </a:cubicBezTo>
                  <a:close/>
                </a:path>
              </a:pathLst>
            </a:custGeom>
            <a:solidFill>
              <a:srgbClr val="FCC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A616829-FC13-4684-8F50-D781274EAA26}"/>
                </a:ext>
              </a:extLst>
            </p:cNvPr>
            <p:cNvSpPr/>
            <p:nvPr/>
          </p:nvSpPr>
          <p:spPr>
            <a:xfrm>
              <a:off x="9080551" y="4952716"/>
              <a:ext cx="2111942" cy="4965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위기극복능력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765DE9-FB30-45B1-88FA-4BF4D2695A0E}"/>
                </a:ext>
              </a:extLst>
            </p:cNvPr>
            <p:cNvSpPr txBox="1"/>
            <p:nvPr/>
          </p:nvSpPr>
          <p:spPr>
            <a:xfrm>
              <a:off x="9428442" y="3079297"/>
              <a:ext cx="13200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+mn-ea"/>
                </a:rPr>
                <a:t>11.1</a:t>
              </a:r>
              <a:r>
                <a:rPr lang="en-US" altLang="ko-KR" sz="1600" dirty="0">
                  <a:solidFill>
                    <a:schemeClr val="bg1"/>
                  </a:solidFill>
                  <a:latin typeface="+mn-ea"/>
                </a:rPr>
                <a:t>%</a:t>
              </a:r>
              <a:endParaRPr lang="en-US" altLang="ko-KR" sz="10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1B2E791-7292-4A06-868C-F042A665875E}"/>
                </a:ext>
              </a:extLst>
            </p:cNvPr>
            <p:cNvSpPr/>
            <p:nvPr/>
          </p:nvSpPr>
          <p:spPr>
            <a:xfrm>
              <a:off x="9909545" y="3685191"/>
              <a:ext cx="178933" cy="178933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3EE22D0A-6E3A-4929-906E-9214CA3F699A}"/>
                </a:ext>
              </a:extLst>
            </p:cNvPr>
            <p:cNvSpPr/>
            <p:nvPr/>
          </p:nvSpPr>
          <p:spPr>
            <a:xfrm>
              <a:off x="9639348" y="3699384"/>
              <a:ext cx="95259" cy="95259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0EA7D3AC-CB57-4744-808B-DA8F583FEF2D}"/>
                </a:ext>
              </a:extLst>
            </p:cNvPr>
            <p:cNvSpPr/>
            <p:nvPr/>
          </p:nvSpPr>
          <p:spPr>
            <a:xfrm>
              <a:off x="9491983" y="3547815"/>
              <a:ext cx="94461" cy="9446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EFA005D-E2D8-4D74-A21F-C8A1EFD12F69}"/>
              </a:ext>
            </a:extLst>
          </p:cNvPr>
          <p:cNvGrpSpPr/>
          <p:nvPr/>
        </p:nvGrpSpPr>
        <p:grpSpPr>
          <a:xfrm>
            <a:off x="9488908" y="4196405"/>
            <a:ext cx="2308458" cy="2280062"/>
            <a:chOff x="8884035" y="2149434"/>
            <a:chExt cx="2308458" cy="2280062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AF177666-FC22-4DC3-902D-BB83241C26D2}"/>
                </a:ext>
              </a:extLst>
            </p:cNvPr>
            <p:cNvSpPr/>
            <p:nvPr/>
          </p:nvSpPr>
          <p:spPr>
            <a:xfrm>
              <a:off x="8912431" y="2149434"/>
              <a:ext cx="2280062" cy="2280062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3F2DAB5-3B94-4EC8-AA66-14F1BC9E4863}"/>
                </a:ext>
              </a:extLst>
            </p:cNvPr>
            <p:cNvSpPr/>
            <p:nvPr/>
          </p:nvSpPr>
          <p:spPr>
            <a:xfrm>
              <a:off x="8884035" y="2453106"/>
              <a:ext cx="2111942" cy="4965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기후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921E17A-944A-4DAF-8AD3-A3E29D29616A}"/>
                </a:ext>
              </a:extLst>
            </p:cNvPr>
            <p:cNvSpPr txBox="1"/>
            <p:nvPr/>
          </p:nvSpPr>
          <p:spPr>
            <a:xfrm>
              <a:off x="9428442" y="3079297"/>
              <a:ext cx="13200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+mn-ea"/>
                </a:rPr>
                <a:t>0</a:t>
              </a:r>
              <a:r>
                <a:rPr lang="en-US" altLang="ko-KR" sz="1600" dirty="0">
                  <a:solidFill>
                    <a:schemeClr val="bg1"/>
                  </a:solidFill>
                  <a:latin typeface="+mn-ea"/>
                </a:rPr>
                <a:t>%</a:t>
              </a:r>
              <a:endParaRPr lang="en-US" altLang="ko-KR" sz="10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FD6E6163-1F16-4DF0-AC1A-65D24DC39EF6}"/>
                </a:ext>
              </a:extLst>
            </p:cNvPr>
            <p:cNvSpPr/>
            <p:nvPr/>
          </p:nvSpPr>
          <p:spPr>
            <a:xfrm>
              <a:off x="9909545" y="3685191"/>
              <a:ext cx="178933" cy="178933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E2CFDEB6-349F-460C-B3DA-179E7F7F947B}"/>
                </a:ext>
              </a:extLst>
            </p:cNvPr>
            <p:cNvSpPr/>
            <p:nvPr/>
          </p:nvSpPr>
          <p:spPr>
            <a:xfrm>
              <a:off x="9639348" y="3699384"/>
              <a:ext cx="95259" cy="95259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F28E57AE-7710-4329-B5E4-1A18617C6421}"/>
                </a:ext>
              </a:extLst>
            </p:cNvPr>
            <p:cNvSpPr/>
            <p:nvPr/>
          </p:nvSpPr>
          <p:spPr>
            <a:xfrm>
              <a:off x="9491983" y="3547815"/>
              <a:ext cx="94461" cy="9446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8550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89106A8F-3182-4E13-9714-B37229963CB0}"/>
              </a:ext>
            </a:extLst>
          </p:cNvPr>
          <p:cNvGrpSpPr/>
          <p:nvPr/>
        </p:nvGrpSpPr>
        <p:grpSpPr>
          <a:xfrm>
            <a:off x="437321" y="318053"/>
            <a:ext cx="4456990" cy="646331"/>
            <a:chOff x="437321" y="318053"/>
            <a:chExt cx="4456990" cy="646331"/>
          </a:xfrm>
        </p:grpSpPr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65D97B78-4FDA-40B0-A22D-FD2FC7202510}"/>
                </a:ext>
              </a:extLst>
            </p:cNvPr>
            <p:cNvSpPr txBox="1"/>
            <p:nvPr/>
          </p:nvSpPr>
          <p:spPr>
            <a:xfrm>
              <a:off x="1519669" y="318053"/>
              <a:ext cx="33746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5/17</a:t>
              </a:r>
              <a:r>
                <a:rPr lang="ko-KR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일 회의 내용 </a:t>
              </a:r>
              <a:endParaRPr kumimoji="1" lang="ja-JP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D9514073-B78B-4BF4-9DC4-33441F98C555}"/>
                </a:ext>
              </a:extLst>
            </p:cNvPr>
            <p:cNvSpPr txBox="1"/>
            <p:nvPr/>
          </p:nvSpPr>
          <p:spPr>
            <a:xfrm>
              <a:off x="437321" y="318053"/>
              <a:ext cx="7104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+ </a:t>
              </a:r>
              <a:r>
                <a:rPr kumimoji="1" lang="en-US" altLang="ja-JP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endParaRPr kumimoji="1" lang="ja-JP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13ADC83-D781-4412-8F3B-9447196E4FB8}"/>
              </a:ext>
            </a:extLst>
          </p:cNvPr>
          <p:cNvSpPr txBox="1"/>
          <p:nvPr/>
        </p:nvSpPr>
        <p:spPr>
          <a:xfrm>
            <a:off x="437321" y="1425578"/>
            <a:ext cx="9385903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700" b="1" dirty="0">
                <a:solidFill>
                  <a:schemeClr val="bg1">
                    <a:alpha val="90000"/>
                  </a:schemeClr>
                </a:solidFill>
              </a:rPr>
              <a:t>Form</a:t>
            </a:r>
            <a:endParaRPr kumimoji="1" lang="ja-JP" altLang="en-US" sz="28700" b="1" dirty="0">
              <a:solidFill>
                <a:schemeClr val="bg1">
                  <a:alpha val="90000"/>
                </a:schemeClr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975E9E6-1D47-4F73-B36C-80B0FFA6CBF9}"/>
              </a:ext>
            </a:extLst>
          </p:cNvPr>
          <p:cNvSpPr/>
          <p:nvPr/>
        </p:nvSpPr>
        <p:spPr>
          <a:xfrm>
            <a:off x="9733280" y="0"/>
            <a:ext cx="1107440" cy="111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4">
            <a:extLst>
              <a:ext uri="{FF2B5EF4-FFF2-40B4-BE49-F238E27FC236}">
                <a16:creationId xmlns:a16="http://schemas.microsoft.com/office/drawing/2014/main" id="{98A37B76-7B26-4478-9E52-5CF54053844A}"/>
              </a:ext>
            </a:extLst>
          </p:cNvPr>
          <p:cNvSpPr txBox="1"/>
          <p:nvPr/>
        </p:nvSpPr>
        <p:spPr>
          <a:xfrm>
            <a:off x="1300178" y="1533300"/>
            <a:ext cx="522254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ko-KR" altLang="en-US" sz="2000" b="1" i="0" dirty="0">
                <a:solidFill>
                  <a:srgbClr val="24292E"/>
                </a:solidFill>
                <a:effectLst/>
                <a:latin typeface="-apple-system"/>
              </a:rPr>
              <a:t>컨텐츠는 대구에서 </a:t>
            </a:r>
            <a:r>
              <a:rPr lang="ko-KR" altLang="en-US" sz="2000" b="1" i="0" dirty="0" err="1">
                <a:solidFill>
                  <a:srgbClr val="24292E"/>
                </a:solidFill>
                <a:effectLst/>
                <a:latin typeface="-apple-system"/>
              </a:rPr>
              <a:t>갈만한</a:t>
            </a:r>
            <a:r>
              <a:rPr lang="ko-KR" altLang="en-US" sz="2000" b="1" i="0" dirty="0">
                <a:solidFill>
                  <a:srgbClr val="24292E"/>
                </a:solidFill>
                <a:effectLst/>
                <a:latin typeface="-apple-system"/>
              </a:rPr>
              <a:t> 관광지</a:t>
            </a:r>
            <a:r>
              <a:rPr lang="en-US" altLang="ko-KR" sz="2000" b="1" i="0" dirty="0">
                <a:solidFill>
                  <a:srgbClr val="24292E"/>
                </a:solidFill>
                <a:effectLst/>
                <a:latin typeface="-apple-system"/>
              </a:rPr>
              <a:t>. </a:t>
            </a:r>
          </a:p>
          <a:p>
            <a:pPr algn="l">
              <a:buFont typeface="+mj-lt"/>
              <a:buAutoNum type="arabicPeriod"/>
            </a:pPr>
            <a:endParaRPr lang="en-US" altLang="ko-KR" sz="2000" b="1" dirty="0">
              <a:solidFill>
                <a:srgbClr val="24292E"/>
              </a:solidFill>
              <a:latin typeface="-apple-system"/>
            </a:endParaRPr>
          </a:p>
          <a:p>
            <a:pPr algn="l">
              <a:buFont typeface="+mj-lt"/>
              <a:buAutoNum type="arabicPeriod"/>
            </a:pPr>
            <a:endParaRPr lang="en-US" altLang="ko-KR" sz="2000" b="1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endParaRPr lang="en-US" altLang="ko-KR" sz="2000" b="1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altLang="ko-KR" sz="2000" b="1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ko-KR" altLang="en-US" sz="2000" b="1" i="0" dirty="0">
                <a:solidFill>
                  <a:srgbClr val="24292E"/>
                </a:solidFill>
                <a:effectLst/>
                <a:latin typeface="-apple-system"/>
              </a:rPr>
              <a:t>인스타</a:t>
            </a:r>
            <a:r>
              <a:rPr lang="en-US" altLang="ko-KR" sz="2000" b="1" i="0" dirty="0">
                <a:solidFill>
                  <a:srgbClr val="24292E"/>
                </a:solidFill>
                <a:effectLst/>
                <a:latin typeface="-apple-system"/>
              </a:rPr>
              <a:t>or</a:t>
            </a:r>
            <a:r>
              <a:rPr lang="ko-KR" altLang="en-US" sz="2000" b="1" i="0" dirty="0" err="1">
                <a:solidFill>
                  <a:srgbClr val="24292E"/>
                </a:solidFill>
                <a:effectLst/>
                <a:latin typeface="-apple-system"/>
              </a:rPr>
              <a:t>페북</a:t>
            </a:r>
            <a:r>
              <a:rPr lang="ko-KR" altLang="en-US" sz="2000" b="1" i="0" dirty="0">
                <a:solidFill>
                  <a:srgbClr val="24292E"/>
                </a:solidFill>
                <a:effectLst/>
                <a:latin typeface="-apple-system"/>
              </a:rPr>
              <a:t> 진행</a:t>
            </a:r>
            <a:endParaRPr lang="en-US" altLang="ko-KR" sz="2000" b="1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endParaRPr lang="en-US" altLang="ko-KR" sz="2000" b="1" dirty="0">
              <a:solidFill>
                <a:srgbClr val="24292E"/>
              </a:solidFill>
              <a:latin typeface="-apple-system"/>
            </a:endParaRPr>
          </a:p>
          <a:p>
            <a:pPr algn="l">
              <a:buFont typeface="+mj-lt"/>
              <a:buAutoNum type="arabicPeriod"/>
            </a:pPr>
            <a:endParaRPr lang="ko-KR" altLang="en-US" sz="2000" b="1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ko-KR" altLang="en-US" sz="2000" b="1" i="0" dirty="0">
                <a:solidFill>
                  <a:srgbClr val="24292E"/>
                </a:solidFill>
                <a:effectLst/>
                <a:latin typeface="-apple-system"/>
              </a:rPr>
              <a:t>형식은 카드뉴스형식으로</a:t>
            </a:r>
            <a:endParaRPr lang="en-US" altLang="ko-KR" sz="2000" b="1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endParaRPr lang="en-US" altLang="ko-KR" sz="2000" b="1" dirty="0">
              <a:solidFill>
                <a:srgbClr val="24292E"/>
              </a:solidFill>
              <a:latin typeface="-apple-system"/>
            </a:endParaRPr>
          </a:p>
          <a:p>
            <a:pPr algn="l">
              <a:buFont typeface="+mj-lt"/>
              <a:buAutoNum type="arabicPeriod"/>
            </a:pPr>
            <a:endParaRPr lang="en-US" altLang="ko-KR" sz="2000" b="1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ko-KR" altLang="en-US" sz="2000" b="1" i="0" dirty="0">
                <a:solidFill>
                  <a:srgbClr val="24292E"/>
                </a:solidFill>
                <a:effectLst/>
                <a:latin typeface="-apple-system"/>
              </a:rPr>
              <a:t>필요한 사진은 대구시 자료나 개인 </a:t>
            </a:r>
            <a:endParaRPr lang="en-US" altLang="ko-KR" sz="2000" b="1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/>
            <a:r>
              <a:rPr lang="ko-KR" altLang="en-US" sz="2000" b="1" i="0" dirty="0">
                <a:solidFill>
                  <a:srgbClr val="24292E"/>
                </a:solidFill>
                <a:effectLst/>
                <a:latin typeface="-apple-system"/>
              </a:rPr>
              <a:t> 블로그에서 허락을 맡고 가져오기</a:t>
            </a:r>
            <a:r>
              <a:rPr lang="en-US" altLang="ko-KR" sz="2000" b="1" i="0" dirty="0">
                <a:solidFill>
                  <a:srgbClr val="24292E"/>
                </a:solidFill>
                <a:effectLst/>
                <a:latin typeface="-apple-system"/>
              </a:rPr>
              <a:t>.</a:t>
            </a:r>
          </a:p>
          <a:p>
            <a:br>
              <a:rPr lang="ko-KR" altLang="en-US" sz="2000" dirty="0"/>
            </a:br>
            <a:endParaRPr kumimoji="1" lang="ja-JP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606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032D98E-AD3A-4A38-857C-0ED858E13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正方形/長方形 5">
            <a:extLst>
              <a:ext uri="{FF2B5EF4-FFF2-40B4-BE49-F238E27FC236}">
                <a16:creationId xmlns:a16="http://schemas.microsoft.com/office/drawing/2014/main" id="{44788F5F-5E19-48AD-B1EC-484346047943}"/>
              </a:ext>
            </a:extLst>
          </p:cNvPr>
          <p:cNvSpPr/>
          <p:nvPr/>
        </p:nvSpPr>
        <p:spPr>
          <a:xfrm>
            <a:off x="2799201" y="2758058"/>
            <a:ext cx="6321388" cy="13418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6">
            <a:extLst>
              <a:ext uri="{FF2B5EF4-FFF2-40B4-BE49-F238E27FC236}">
                <a16:creationId xmlns:a16="http://schemas.microsoft.com/office/drawing/2014/main" id="{0B04B539-9393-40BD-AAAA-F8D7F8006507}"/>
              </a:ext>
            </a:extLst>
          </p:cNvPr>
          <p:cNvSpPr txBox="1"/>
          <p:nvPr/>
        </p:nvSpPr>
        <p:spPr>
          <a:xfrm>
            <a:off x="4493221" y="3044279"/>
            <a:ext cx="32055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4400" b="1" dirty="0">
                <a:solidFill>
                  <a:schemeClr val="bg1"/>
                </a:solidFill>
              </a:rPr>
              <a:t>Thank You!</a:t>
            </a:r>
            <a:endParaRPr kumimoji="1" lang="ja-JP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86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84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F7FBAC33-897B-476F-916E-66306E020006}"/>
              </a:ext>
            </a:extLst>
          </p:cNvPr>
          <p:cNvGrpSpPr/>
          <p:nvPr/>
        </p:nvGrpSpPr>
        <p:grpSpPr>
          <a:xfrm>
            <a:off x="437321" y="318053"/>
            <a:ext cx="2087751" cy="646331"/>
            <a:chOff x="437321" y="318053"/>
            <a:chExt cx="2087751" cy="646331"/>
          </a:xfrm>
        </p:grpSpPr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F0109DBC-4F92-433F-A17B-A33304E3E173}"/>
                </a:ext>
              </a:extLst>
            </p:cNvPr>
            <p:cNvSpPr txBox="1"/>
            <p:nvPr/>
          </p:nvSpPr>
          <p:spPr>
            <a:xfrm>
              <a:off x="1519669" y="318053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200" b="1" dirty="0">
                  <a:solidFill>
                    <a:schemeClr val="bg1"/>
                  </a:solidFill>
                </a:rPr>
                <a:t>음식</a:t>
              </a:r>
              <a:endParaRPr kumimoji="1" lang="ja-JP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C88539BF-C9DB-4255-B8EF-8C68A47E4C2E}"/>
                </a:ext>
              </a:extLst>
            </p:cNvPr>
            <p:cNvSpPr txBox="1"/>
            <p:nvPr/>
          </p:nvSpPr>
          <p:spPr>
            <a:xfrm>
              <a:off x="437321" y="318053"/>
              <a:ext cx="10823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600" b="1" dirty="0">
                  <a:solidFill>
                    <a:schemeClr val="bg1"/>
                  </a:solidFill>
                </a:rPr>
                <a:t># 1, </a:t>
              </a:r>
              <a:endParaRPr kumimoji="1" lang="ja-JP" altLang="en-US" sz="3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C700457-629E-4689-9BAE-D07DFE1153AB}"/>
              </a:ext>
            </a:extLst>
          </p:cNvPr>
          <p:cNvSpPr txBox="1"/>
          <p:nvPr/>
        </p:nvSpPr>
        <p:spPr>
          <a:xfrm>
            <a:off x="5274339" y="2563498"/>
            <a:ext cx="5041765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0" b="1" dirty="0" err="1">
                <a:solidFill>
                  <a:schemeClr val="bg1">
                    <a:alpha val="90000"/>
                  </a:schemeClr>
                </a:solidFill>
              </a:rPr>
              <a:t>f</a:t>
            </a:r>
            <a:r>
              <a:rPr kumimoji="1" lang="en-US" altLang="ja-JP" sz="28700" b="1" dirty="0" err="1">
                <a:solidFill>
                  <a:schemeClr val="bg1">
                    <a:alpha val="90000"/>
                  </a:schemeClr>
                </a:solidFill>
              </a:rPr>
              <a:t>O</a:t>
            </a:r>
            <a:r>
              <a:rPr kumimoji="1" lang="en-US" altLang="ja-JP" sz="10000" b="1" dirty="0" err="1">
                <a:solidFill>
                  <a:schemeClr val="bg1">
                    <a:alpha val="90000"/>
                  </a:schemeClr>
                </a:solidFill>
              </a:rPr>
              <a:t>od</a:t>
            </a:r>
            <a:endParaRPr kumimoji="1" lang="ja-JP" altLang="en-US" sz="28700" b="1" dirty="0">
              <a:solidFill>
                <a:schemeClr val="bg1">
                  <a:alpha val="90000"/>
                </a:schemeClr>
              </a:solidFill>
            </a:endParaRPr>
          </a:p>
        </p:txBody>
      </p:sp>
      <p:sp>
        <p:nvSpPr>
          <p:cNvPr id="7" name="正方形/長方形 5">
            <a:extLst>
              <a:ext uri="{FF2B5EF4-FFF2-40B4-BE49-F238E27FC236}">
                <a16:creationId xmlns:a16="http://schemas.microsoft.com/office/drawing/2014/main" id="{7392B486-E4F8-4E3B-B959-4429AC86EC6B}"/>
              </a:ext>
            </a:extLst>
          </p:cNvPr>
          <p:cNvSpPr/>
          <p:nvPr/>
        </p:nvSpPr>
        <p:spPr>
          <a:xfrm>
            <a:off x="9733280" y="0"/>
            <a:ext cx="1107440" cy="111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1663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4C12021-75D4-4AD7-B7E7-9B2A2718E264}"/>
              </a:ext>
            </a:extLst>
          </p:cNvPr>
          <p:cNvSpPr/>
          <p:nvPr/>
        </p:nvSpPr>
        <p:spPr>
          <a:xfrm>
            <a:off x="7496998" y="1521899"/>
            <a:ext cx="4197128" cy="4643830"/>
          </a:xfrm>
          <a:prstGeom prst="rect">
            <a:avLst/>
          </a:prstGeom>
          <a:solidFill>
            <a:srgbClr val="FC84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311134D-BB3C-415F-B9A7-A10F3DAF6C20}"/>
              </a:ext>
            </a:extLst>
          </p:cNvPr>
          <p:cNvSpPr/>
          <p:nvPr/>
        </p:nvSpPr>
        <p:spPr>
          <a:xfrm>
            <a:off x="0" y="0"/>
            <a:ext cx="12192000" cy="172277"/>
          </a:xfrm>
          <a:prstGeom prst="rect">
            <a:avLst/>
          </a:prstGeom>
          <a:solidFill>
            <a:srgbClr val="FC8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0080839-9914-46BC-B6D3-29BF01339B52}"/>
              </a:ext>
            </a:extLst>
          </p:cNvPr>
          <p:cNvSpPr/>
          <p:nvPr/>
        </p:nvSpPr>
        <p:spPr>
          <a:xfrm>
            <a:off x="10402957" y="6825533"/>
            <a:ext cx="1391478" cy="45719"/>
          </a:xfrm>
          <a:prstGeom prst="rect">
            <a:avLst/>
          </a:prstGeom>
          <a:solidFill>
            <a:srgbClr val="FC8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4F04466-8552-4612-9ED1-B3F4B3413A51}"/>
              </a:ext>
            </a:extLst>
          </p:cNvPr>
          <p:cNvSpPr txBox="1"/>
          <p:nvPr/>
        </p:nvSpPr>
        <p:spPr>
          <a:xfrm>
            <a:off x="304800" y="344557"/>
            <a:ext cx="27638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곱창 </a:t>
            </a:r>
            <a:r>
              <a:rPr lang="ko-KR" altLang="en-US" sz="4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막창</a:t>
            </a:r>
            <a:endParaRPr lang="ja-JP" altLang="en-US" sz="4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658078-DE1F-4F07-8D70-350C01444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52" y="1224723"/>
            <a:ext cx="3736433" cy="5409983"/>
          </a:xfrm>
          <a:prstGeom prst="rect">
            <a:avLst/>
          </a:prstGeom>
        </p:spPr>
      </p:pic>
      <p:pic>
        <p:nvPicPr>
          <p:cNvPr id="9" name="그림 8" descr="음식, 야채, 그릇, 고기이(가) 표시된 사진&#10;&#10;자동 생성된 설명">
            <a:extLst>
              <a:ext uri="{FF2B5EF4-FFF2-40B4-BE49-F238E27FC236}">
                <a16:creationId xmlns:a16="http://schemas.microsoft.com/office/drawing/2014/main" id="{C6FAD223-8505-42EC-837C-13CEBD03E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895" y="176553"/>
            <a:ext cx="4625027" cy="4625027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EAE3D57C-4C55-4F5D-948A-F305B105FE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233" y="2561235"/>
            <a:ext cx="5753067" cy="3831632"/>
          </a:xfrm>
          <a:prstGeom prst="rect">
            <a:avLst/>
          </a:prstGeom>
        </p:spPr>
      </p:pic>
      <p:sp>
        <p:nvSpPr>
          <p:cNvPr id="11" name="テキスト ボックス 4">
            <a:extLst>
              <a:ext uri="{FF2B5EF4-FFF2-40B4-BE49-F238E27FC236}">
                <a16:creationId xmlns:a16="http://schemas.microsoft.com/office/drawing/2014/main" id="{05879AE5-DBA3-4C0A-86E5-B4919A09B803}"/>
              </a:ext>
            </a:extLst>
          </p:cNvPr>
          <p:cNvSpPr txBox="1"/>
          <p:nvPr/>
        </p:nvSpPr>
        <p:spPr>
          <a:xfrm>
            <a:off x="5432758" y="6439923"/>
            <a:ext cx="5222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b="1" i="0" dirty="0">
                <a:solidFill>
                  <a:srgbClr val="24292E"/>
                </a:solidFill>
                <a:effectLst/>
                <a:latin typeface="-apple-system"/>
              </a:rPr>
              <a:t>대구 관광 코스에서 항상 빠지지 않는 </a:t>
            </a:r>
            <a:r>
              <a:rPr lang="ko-KR" altLang="en-US" sz="1600" b="1" i="0" dirty="0" err="1">
                <a:solidFill>
                  <a:srgbClr val="24292E"/>
                </a:solidFill>
                <a:effectLst/>
                <a:latin typeface="-apple-system"/>
              </a:rPr>
              <a:t>안지랑</a:t>
            </a:r>
            <a:r>
              <a:rPr lang="ko-KR" altLang="en-US" sz="1600" b="1" i="0" dirty="0">
                <a:solidFill>
                  <a:srgbClr val="24292E"/>
                </a:solidFill>
                <a:effectLst/>
                <a:latin typeface="-apple-system"/>
              </a:rPr>
              <a:t> 곱창골목</a:t>
            </a:r>
            <a:r>
              <a:rPr lang="en-US" altLang="ja-JP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kumimoji="1" lang="ja-JP" altLang="en-US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852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311134D-BB3C-415F-B9A7-A10F3DAF6C20}"/>
              </a:ext>
            </a:extLst>
          </p:cNvPr>
          <p:cNvSpPr/>
          <p:nvPr/>
        </p:nvSpPr>
        <p:spPr>
          <a:xfrm>
            <a:off x="0" y="0"/>
            <a:ext cx="12192000" cy="172277"/>
          </a:xfrm>
          <a:prstGeom prst="rect">
            <a:avLst/>
          </a:prstGeom>
          <a:solidFill>
            <a:srgbClr val="FC8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0080839-9914-46BC-B6D3-29BF01339B52}"/>
              </a:ext>
            </a:extLst>
          </p:cNvPr>
          <p:cNvSpPr/>
          <p:nvPr/>
        </p:nvSpPr>
        <p:spPr>
          <a:xfrm>
            <a:off x="10402957" y="6825533"/>
            <a:ext cx="1391478" cy="45719"/>
          </a:xfrm>
          <a:prstGeom prst="rect">
            <a:avLst/>
          </a:prstGeom>
          <a:solidFill>
            <a:srgbClr val="FC8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4F04466-8552-4612-9ED1-B3F4B3413A51}"/>
              </a:ext>
            </a:extLst>
          </p:cNvPr>
          <p:cNvSpPr txBox="1"/>
          <p:nvPr/>
        </p:nvSpPr>
        <p:spPr>
          <a:xfrm>
            <a:off x="304800" y="344557"/>
            <a:ext cx="31341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중화비빔밥</a:t>
            </a:r>
            <a:endParaRPr lang="ja-JP" altLang="en-US" sz="4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15BEA5C-EF64-4839-808E-62989A8C5DA5}"/>
              </a:ext>
            </a:extLst>
          </p:cNvPr>
          <p:cNvSpPr txBox="1"/>
          <p:nvPr/>
        </p:nvSpPr>
        <p:spPr>
          <a:xfrm>
            <a:off x="7424587" y="3782060"/>
            <a:ext cx="4095528" cy="246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i="0" dirty="0">
                <a:solidFill>
                  <a:srgbClr val="24292E"/>
                </a:solidFill>
                <a:effectLst/>
                <a:latin typeface="-apple-system"/>
              </a:rPr>
              <a:t>중화 비빔밥은 </a:t>
            </a:r>
            <a:r>
              <a:rPr lang="en-US" altLang="ko-KR" sz="2000" b="1" i="0" dirty="0">
                <a:solidFill>
                  <a:srgbClr val="24292E"/>
                </a:solidFill>
                <a:effectLst/>
                <a:latin typeface="-apple-system"/>
              </a:rPr>
              <a:t>‘</a:t>
            </a:r>
            <a:r>
              <a:rPr lang="ko-KR" altLang="en-US" sz="2000" b="1" i="0" dirty="0">
                <a:solidFill>
                  <a:srgbClr val="24292E"/>
                </a:solidFill>
                <a:effectLst/>
                <a:latin typeface="-apple-system"/>
              </a:rPr>
              <a:t>유창 반점</a:t>
            </a:r>
            <a:r>
              <a:rPr lang="en-US" altLang="ko-KR" sz="2000" b="1" i="0" dirty="0">
                <a:solidFill>
                  <a:srgbClr val="24292E"/>
                </a:solidFill>
                <a:effectLst/>
                <a:latin typeface="-apple-system"/>
              </a:rPr>
              <a:t>’</a:t>
            </a:r>
            <a:r>
              <a:rPr lang="ko-KR" altLang="en-US" sz="2000" b="1" i="0" dirty="0">
                <a:solidFill>
                  <a:srgbClr val="24292E"/>
                </a:solidFill>
                <a:effectLst/>
                <a:latin typeface="-apple-system"/>
              </a:rPr>
              <a:t>사장님이 개발하였다고 알려진 메뉴로 대구에서 개발해서 대구에서 먹는 진짜 대구 음식이다</a:t>
            </a:r>
            <a:r>
              <a:rPr lang="en-US" altLang="ko-KR" sz="2000" b="1" i="0" dirty="0">
                <a:solidFill>
                  <a:srgbClr val="24292E"/>
                </a:solidFill>
                <a:effectLst/>
                <a:latin typeface="-apple-system"/>
              </a:rPr>
              <a:t>.</a:t>
            </a:r>
            <a:endParaRPr lang="ko-KR" altLang="en-US" sz="20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C12021-75D4-4AD7-B7E7-9B2A2718E264}"/>
              </a:ext>
            </a:extLst>
          </p:cNvPr>
          <p:cNvSpPr/>
          <p:nvPr/>
        </p:nvSpPr>
        <p:spPr>
          <a:xfrm>
            <a:off x="498586" y="2144603"/>
            <a:ext cx="4197128" cy="4643830"/>
          </a:xfrm>
          <a:prstGeom prst="rect">
            <a:avLst/>
          </a:prstGeom>
          <a:solidFill>
            <a:srgbClr val="FC8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AA7C250-CEF5-4E90-BB6B-5BF3734FB430}"/>
              </a:ext>
            </a:extLst>
          </p:cNvPr>
          <p:cNvSpPr/>
          <p:nvPr/>
        </p:nvSpPr>
        <p:spPr>
          <a:xfrm>
            <a:off x="436356" y="1107085"/>
            <a:ext cx="4197128" cy="4643830"/>
          </a:xfrm>
          <a:prstGeom prst="rect">
            <a:avLst/>
          </a:prstGeom>
          <a:solidFill>
            <a:srgbClr val="FC84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음식, 테이블, 그릇이(가) 표시된 사진&#10;&#10;자동 생성된 설명">
            <a:extLst>
              <a:ext uri="{FF2B5EF4-FFF2-40B4-BE49-F238E27FC236}">
                <a16:creationId xmlns:a16="http://schemas.microsoft.com/office/drawing/2014/main" id="{2C1AC07A-8B97-41DA-960A-DB2AF6794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78" y="1444263"/>
            <a:ext cx="5381625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7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311134D-BB3C-415F-B9A7-A10F3DAF6C20}"/>
              </a:ext>
            </a:extLst>
          </p:cNvPr>
          <p:cNvSpPr/>
          <p:nvPr/>
        </p:nvSpPr>
        <p:spPr>
          <a:xfrm>
            <a:off x="0" y="0"/>
            <a:ext cx="12192000" cy="172277"/>
          </a:xfrm>
          <a:prstGeom prst="rect">
            <a:avLst/>
          </a:prstGeom>
          <a:solidFill>
            <a:srgbClr val="FC8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0080839-9914-46BC-B6D3-29BF01339B52}"/>
              </a:ext>
            </a:extLst>
          </p:cNvPr>
          <p:cNvSpPr/>
          <p:nvPr/>
        </p:nvSpPr>
        <p:spPr>
          <a:xfrm>
            <a:off x="10402957" y="6825533"/>
            <a:ext cx="1391478" cy="45719"/>
          </a:xfrm>
          <a:prstGeom prst="rect">
            <a:avLst/>
          </a:prstGeom>
          <a:solidFill>
            <a:srgbClr val="FC8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4F04466-8552-4612-9ED1-B3F4B3413A51}"/>
              </a:ext>
            </a:extLst>
          </p:cNvPr>
          <p:cNvSpPr txBox="1"/>
          <p:nvPr/>
        </p:nvSpPr>
        <p:spPr>
          <a:xfrm>
            <a:off x="304800" y="344557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납작만두</a:t>
            </a:r>
            <a:endParaRPr lang="ja-JP" altLang="en-US" sz="4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C12021-75D4-4AD7-B7E7-9B2A2718E264}"/>
              </a:ext>
            </a:extLst>
          </p:cNvPr>
          <p:cNvSpPr/>
          <p:nvPr/>
        </p:nvSpPr>
        <p:spPr>
          <a:xfrm>
            <a:off x="7061200" y="1188010"/>
            <a:ext cx="4197128" cy="4643830"/>
          </a:xfrm>
          <a:prstGeom prst="rect">
            <a:avLst/>
          </a:prstGeom>
          <a:solidFill>
            <a:srgbClr val="FC8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플레이트, 음식, 그릇, 식사이(가) 표시된 사진&#10;&#10;자동 생성된 설명">
            <a:extLst>
              <a:ext uri="{FF2B5EF4-FFF2-40B4-BE49-F238E27FC236}">
                <a16:creationId xmlns:a16="http://schemas.microsoft.com/office/drawing/2014/main" id="{5D48F68D-B671-476C-8B23-2F28BBA75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242" y="319900"/>
            <a:ext cx="4804797" cy="4804797"/>
          </a:xfrm>
          <a:prstGeom prst="rect">
            <a:avLst/>
          </a:prstGeom>
        </p:spPr>
      </p:pic>
      <p:pic>
        <p:nvPicPr>
          <p:cNvPr id="11" name="그림 10" descr="음식, 플레이트, 테이블, 우묵한그릇이(가) 표시된 사진&#10;&#10;자동 생성된 설명">
            <a:extLst>
              <a:ext uri="{FF2B5EF4-FFF2-40B4-BE49-F238E27FC236}">
                <a16:creationId xmlns:a16="http://schemas.microsoft.com/office/drawing/2014/main" id="{FDDDF716-BDC3-46C4-ABC8-88C123C97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55280" y="3100898"/>
            <a:ext cx="3299291" cy="32992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6C9EB8-E112-438D-BF38-8959D5892AE4}"/>
              </a:ext>
            </a:extLst>
          </p:cNvPr>
          <p:cNvSpPr txBox="1"/>
          <p:nvPr/>
        </p:nvSpPr>
        <p:spPr>
          <a:xfrm>
            <a:off x="699992" y="1559913"/>
            <a:ext cx="4653281" cy="3347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i="0" dirty="0">
                <a:solidFill>
                  <a:srgbClr val="373A3C"/>
                </a:solidFill>
                <a:effectLst/>
                <a:latin typeface="Open Sans" panose="020B0604020202020204" pitchFamily="34" charset="0"/>
              </a:rPr>
              <a:t> </a:t>
            </a:r>
            <a:r>
              <a:rPr lang="ko-KR" altLang="en-US" sz="2400" b="1" i="0" dirty="0" err="1">
                <a:solidFill>
                  <a:srgbClr val="373A3C"/>
                </a:solidFill>
                <a:effectLst/>
                <a:latin typeface="Open Sans" panose="020B0604020202020204" pitchFamily="34" charset="0"/>
              </a:rPr>
              <a:t>납작만두는</a:t>
            </a:r>
            <a:r>
              <a:rPr lang="ko-KR" altLang="en-US" sz="2400" b="1" i="0" dirty="0">
                <a:solidFill>
                  <a:srgbClr val="373A3C"/>
                </a:solidFill>
                <a:effectLst/>
                <a:latin typeface="Open Sans" panose="020B0604020202020204" pitchFamily="34" charset="0"/>
              </a:rPr>
              <a:t> 만두피를 지지듯이 구워서 낸 기름의 고소한 맛에 고춧가루와 양파를 넣은 간장을 뿌려서 먹는 음식</a:t>
            </a:r>
            <a:r>
              <a:rPr lang="en-US" altLang="ko-KR" sz="2400" b="1" i="0" dirty="0">
                <a:solidFill>
                  <a:srgbClr val="373A3C"/>
                </a:solidFill>
                <a:effectLst/>
                <a:latin typeface="Open Sans" panose="020B0604020202020204" pitchFamily="34" charset="0"/>
              </a:rPr>
              <a:t>. </a:t>
            </a:r>
            <a:r>
              <a:rPr lang="ko-KR" altLang="en-US" sz="2400" b="1" i="0" dirty="0">
                <a:solidFill>
                  <a:srgbClr val="373A3C"/>
                </a:solidFill>
                <a:effectLst/>
                <a:latin typeface="Open Sans" panose="020B0604020202020204" pitchFamily="34" charset="0"/>
              </a:rPr>
              <a:t>만두소가 적다</a:t>
            </a:r>
            <a:r>
              <a:rPr lang="en-US" altLang="ko-KR" sz="2400" b="1" i="0" dirty="0">
                <a:solidFill>
                  <a:srgbClr val="373A3C"/>
                </a:solidFill>
                <a:effectLst/>
                <a:latin typeface="Open Sans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rgbClr val="373A3C"/>
              </a:solidFill>
              <a:latin typeface="Open Sans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373A3C"/>
                </a:solidFill>
                <a:latin typeface="Open Sans" panose="020B0604020202020204" pitchFamily="34" charset="0"/>
              </a:rPr>
              <a:t>서문시장</a:t>
            </a:r>
            <a:r>
              <a:rPr lang="en-US" altLang="ko-KR" sz="2400" b="1" dirty="0">
                <a:solidFill>
                  <a:srgbClr val="373A3C"/>
                </a:solidFill>
                <a:latin typeface="Open Sans" panose="020B0604020202020204" pitchFamily="34" charset="0"/>
              </a:rPr>
              <a:t>, </a:t>
            </a:r>
            <a:r>
              <a:rPr lang="ko-KR" altLang="en-US" sz="2400" b="1" dirty="0">
                <a:solidFill>
                  <a:srgbClr val="373A3C"/>
                </a:solidFill>
                <a:latin typeface="Open Sans" panose="020B0604020202020204" pitchFamily="34" charset="0"/>
              </a:rPr>
              <a:t>교동시장이 유명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79906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311134D-BB3C-415F-B9A7-A10F3DAF6C20}"/>
              </a:ext>
            </a:extLst>
          </p:cNvPr>
          <p:cNvSpPr/>
          <p:nvPr/>
        </p:nvSpPr>
        <p:spPr>
          <a:xfrm>
            <a:off x="0" y="0"/>
            <a:ext cx="12192000" cy="172277"/>
          </a:xfrm>
          <a:prstGeom prst="rect">
            <a:avLst/>
          </a:prstGeom>
          <a:solidFill>
            <a:srgbClr val="FC8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0080839-9914-46BC-B6D3-29BF01339B52}"/>
              </a:ext>
            </a:extLst>
          </p:cNvPr>
          <p:cNvSpPr/>
          <p:nvPr/>
        </p:nvSpPr>
        <p:spPr>
          <a:xfrm>
            <a:off x="10402957" y="6825533"/>
            <a:ext cx="1391478" cy="45719"/>
          </a:xfrm>
          <a:prstGeom prst="rect">
            <a:avLst/>
          </a:prstGeom>
          <a:solidFill>
            <a:srgbClr val="FC8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4F04466-8552-4612-9ED1-B3F4B3413A51}"/>
              </a:ext>
            </a:extLst>
          </p:cNvPr>
          <p:cNvSpPr txBox="1"/>
          <p:nvPr/>
        </p:nvSpPr>
        <p:spPr>
          <a:xfrm>
            <a:off x="304800" y="344557"/>
            <a:ext cx="13644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사과</a:t>
            </a:r>
            <a:endParaRPr lang="ja-JP" altLang="en-US" sz="4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15BEA5C-EF64-4839-808E-62989A8C5DA5}"/>
              </a:ext>
            </a:extLst>
          </p:cNvPr>
          <p:cNvSpPr txBox="1"/>
          <p:nvPr/>
        </p:nvSpPr>
        <p:spPr>
          <a:xfrm>
            <a:off x="6450552" y="1778173"/>
            <a:ext cx="522254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000" b="1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 대구에서 널리 재배되는 사과나무 품종은 </a:t>
            </a:r>
            <a:r>
              <a:rPr lang="en-US" altLang="ko-KR" sz="2000" b="1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1800</a:t>
            </a:r>
            <a:r>
              <a:rPr lang="ko-KR" altLang="en-US" sz="2000" b="1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년대 말에 미국인 선교사가 미국 캘리포니아 주에서 어린 나무를 가져와 재배한 데서 비롯</a:t>
            </a:r>
            <a:endParaRPr lang="en-US" altLang="ko-KR" sz="2000" b="1" i="0" dirty="0">
              <a:solidFill>
                <a:srgbClr val="333333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endParaRPr lang="en-US" altLang="ko-KR" sz="2000" b="1" dirty="0">
              <a:solidFill>
                <a:srgbClr val="33333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2000" b="1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사과는 일교차와 연교차가 크고</a:t>
            </a:r>
            <a:r>
              <a:rPr lang="en-US" altLang="ko-KR" sz="2000" b="1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여름에 햇빛이 많이 들어야 품질이 좋아</a:t>
            </a:r>
            <a:r>
              <a:rPr lang="en-US" altLang="ko-KR" sz="2000" b="1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,,,</a:t>
            </a:r>
          </a:p>
          <a:p>
            <a:pPr algn="l"/>
            <a:endParaRPr lang="en-US" altLang="ko-KR" sz="2000" b="1" dirty="0">
              <a:solidFill>
                <a:srgbClr val="33333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endParaRPr lang="en-US" altLang="ko-KR" sz="2000" b="1" i="0" dirty="0">
              <a:solidFill>
                <a:srgbClr val="333333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sz="2000" b="1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그러나 오늘날 </a:t>
            </a:r>
            <a:r>
              <a:rPr lang="en-US" altLang="ko-KR" sz="2000" b="1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사과 대신 포도를 많이 생산</a:t>
            </a:r>
            <a:endParaRPr lang="en-US" altLang="ko-KR" sz="2000" b="1" i="0" dirty="0">
              <a:solidFill>
                <a:srgbClr val="333333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C12021-75D4-4AD7-B7E7-9B2A2718E264}"/>
              </a:ext>
            </a:extLst>
          </p:cNvPr>
          <p:cNvSpPr/>
          <p:nvPr/>
        </p:nvSpPr>
        <p:spPr>
          <a:xfrm>
            <a:off x="518906" y="1778173"/>
            <a:ext cx="4197128" cy="4643830"/>
          </a:xfrm>
          <a:prstGeom prst="rect">
            <a:avLst/>
          </a:prstGeom>
          <a:solidFill>
            <a:srgbClr val="FC8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, 음식, 테이블, 빨간색이(가) 표시된 사진&#10;&#10;자동 생성된 설명">
            <a:extLst>
              <a:ext uri="{FF2B5EF4-FFF2-40B4-BE49-F238E27FC236}">
                <a16:creationId xmlns:a16="http://schemas.microsoft.com/office/drawing/2014/main" id="{B38B91A3-8EAB-4352-AE50-D61C4FA88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270" y="1052443"/>
            <a:ext cx="4681290" cy="468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80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F4E7AFA9-28E2-4B04-BB6C-F3068983C119}"/>
              </a:ext>
            </a:extLst>
          </p:cNvPr>
          <p:cNvGrpSpPr/>
          <p:nvPr/>
        </p:nvGrpSpPr>
        <p:grpSpPr>
          <a:xfrm>
            <a:off x="437321" y="318053"/>
            <a:ext cx="2087751" cy="646331"/>
            <a:chOff x="437321" y="318053"/>
            <a:chExt cx="2087751" cy="646331"/>
          </a:xfrm>
        </p:grpSpPr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7AB47E55-2169-4B1A-8EB8-6C3FD3633BC4}"/>
                </a:ext>
              </a:extLst>
            </p:cNvPr>
            <p:cNvSpPr txBox="1"/>
            <p:nvPr/>
          </p:nvSpPr>
          <p:spPr>
            <a:xfrm>
              <a:off x="1519669" y="318053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기후</a:t>
              </a:r>
              <a:endParaRPr kumimoji="1" lang="ja-JP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4C9845F6-A977-44EF-80C8-237B6360EC6D}"/>
                </a:ext>
              </a:extLst>
            </p:cNvPr>
            <p:cNvSpPr txBox="1"/>
            <p:nvPr/>
          </p:nvSpPr>
          <p:spPr>
            <a:xfrm>
              <a:off x="437321" y="318053"/>
              <a:ext cx="10823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# 2, </a:t>
              </a:r>
              <a:endParaRPr kumimoji="1" lang="ja-JP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1AF90AE-8DB6-4BB2-9931-733EDA0B0F73}"/>
              </a:ext>
            </a:extLst>
          </p:cNvPr>
          <p:cNvSpPr txBox="1"/>
          <p:nvPr/>
        </p:nvSpPr>
        <p:spPr>
          <a:xfrm>
            <a:off x="5548659" y="2349073"/>
            <a:ext cx="6316153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700" b="1" dirty="0"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Hot</a:t>
            </a:r>
            <a:endParaRPr kumimoji="1" lang="ja-JP" altLang="en-US" sz="28700" b="1" dirty="0"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41E286D-6A93-4FB0-8C91-2340D1E54568}"/>
              </a:ext>
            </a:extLst>
          </p:cNvPr>
          <p:cNvSpPr/>
          <p:nvPr/>
        </p:nvSpPr>
        <p:spPr>
          <a:xfrm>
            <a:off x="9733280" y="0"/>
            <a:ext cx="1107440" cy="1117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501897-D82D-4898-8C5B-5EC43591F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21" y="1270000"/>
            <a:ext cx="51308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066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311134D-BB3C-415F-B9A7-A10F3DAF6C20}"/>
              </a:ext>
            </a:extLst>
          </p:cNvPr>
          <p:cNvSpPr/>
          <p:nvPr/>
        </p:nvSpPr>
        <p:spPr>
          <a:xfrm>
            <a:off x="0" y="0"/>
            <a:ext cx="12192000" cy="172277"/>
          </a:xfrm>
          <a:prstGeom prst="rect">
            <a:avLst/>
          </a:prstGeom>
          <a:solidFill>
            <a:srgbClr val="FCFF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0080839-9914-46BC-B6D3-29BF01339B52}"/>
              </a:ext>
            </a:extLst>
          </p:cNvPr>
          <p:cNvSpPr/>
          <p:nvPr/>
        </p:nvSpPr>
        <p:spPr>
          <a:xfrm>
            <a:off x="10402957" y="6825533"/>
            <a:ext cx="1391478" cy="45719"/>
          </a:xfrm>
          <a:prstGeom prst="rect">
            <a:avLst/>
          </a:prstGeom>
          <a:solidFill>
            <a:srgbClr val="FCFF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4F04466-8552-4612-9ED1-B3F4B3413A51}"/>
              </a:ext>
            </a:extLst>
          </p:cNvPr>
          <p:cNvSpPr txBox="1"/>
          <p:nvPr/>
        </p:nvSpPr>
        <p:spPr>
          <a:xfrm>
            <a:off x="304800" y="344557"/>
            <a:ext cx="4314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대구의더위부심</a:t>
            </a:r>
            <a:endParaRPr lang="ja-JP" altLang="en-US" sz="4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045A472-6380-4A41-BC89-F9D1EAE6EEE1}"/>
              </a:ext>
            </a:extLst>
          </p:cNvPr>
          <p:cNvSpPr/>
          <p:nvPr/>
        </p:nvSpPr>
        <p:spPr>
          <a:xfrm>
            <a:off x="6901568" y="791770"/>
            <a:ext cx="4197128" cy="4643830"/>
          </a:xfrm>
          <a:prstGeom prst="rect">
            <a:avLst/>
          </a:prstGeom>
          <a:solidFill>
            <a:srgbClr val="FCFF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732228E-2A6F-481C-B589-A32F96189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048" y="1063313"/>
            <a:ext cx="5574992" cy="557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38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테마1">
  <a:themeElements>
    <a:clrScheme name="2">
      <a:dk1>
        <a:sysClr val="windowText" lastClr="000000"/>
      </a:dk1>
      <a:lt1>
        <a:sysClr val="window" lastClr="FFFFFF"/>
      </a:lt1>
      <a:dk2>
        <a:srgbClr val="757070"/>
      </a:dk2>
      <a:lt2>
        <a:srgbClr val="E7E6E6"/>
      </a:lt2>
      <a:accent1>
        <a:srgbClr val="03AFB9"/>
      </a:accent1>
      <a:accent2>
        <a:srgbClr val="59C6D3"/>
      </a:accent2>
      <a:accent3>
        <a:srgbClr val="B5ECF1"/>
      </a:accent3>
      <a:accent4>
        <a:srgbClr val="FFEA9A"/>
      </a:accent4>
      <a:accent5>
        <a:srgbClr val="FDB805"/>
      </a:accent5>
      <a:accent6>
        <a:srgbClr val="FFA000"/>
      </a:accent6>
      <a:hlink>
        <a:srgbClr val="3A3838"/>
      </a:hlink>
      <a:folHlink>
        <a:srgbClr val="3A3838"/>
      </a:folHlink>
    </a:clrScheme>
    <a:fontScheme name="돋움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테마1" id="{57658372-0152-4027-BAA7-B1D2558B3808}" vid="{2D9EE087-82A0-46FB-85E6-A1CA250DD92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477</Words>
  <Application>Microsoft Office PowerPoint</Application>
  <PresentationFormat>와이드스크린</PresentationFormat>
  <Paragraphs>109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-apple-system</vt:lpstr>
      <vt:lpstr>Noto Sans KR</vt:lpstr>
      <vt:lpstr>나눔고딕</vt:lpstr>
      <vt:lpstr>나눔스퀘어</vt:lpstr>
      <vt:lpstr>Arial</vt:lpstr>
      <vt:lpstr>Open Sans</vt:lpstr>
      <vt:lpstr>테마1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김하늘</cp:lastModifiedBy>
  <cp:revision>11</cp:revision>
  <dcterms:created xsi:type="dcterms:W3CDTF">2019-04-22T12:40:42Z</dcterms:created>
  <dcterms:modified xsi:type="dcterms:W3CDTF">2021-05-18T05:08:37Z</dcterms:modified>
</cp:coreProperties>
</file>